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296" r:id="rId4"/>
    <p:sldId id="288" r:id="rId5"/>
    <p:sldId id="289" r:id="rId6"/>
    <p:sldId id="262" r:id="rId7"/>
    <p:sldId id="295" r:id="rId8"/>
    <p:sldId id="290" r:id="rId9"/>
    <p:sldId id="293" r:id="rId10"/>
    <p:sldId id="291" r:id="rId11"/>
    <p:sldId id="281" r:id="rId12"/>
    <p:sldId id="283" r:id="rId13"/>
    <p:sldId id="284" r:id="rId14"/>
    <p:sldId id="282" r:id="rId15"/>
    <p:sldId id="285" r:id="rId16"/>
    <p:sldId id="286" r:id="rId17"/>
    <p:sldId id="279" r:id="rId18"/>
    <p:sldId id="269" r:id="rId19"/>
    <p:sldId id="258" r:id="rId20"/>
    <p:sldId id="264" r:id="rId21"/>
    <p:sldId id="265" r:id="rId22"/>
    <p:sldId id="257" r:id="rId23"/>
    <p:sldId id="260" r:id="rId24"/>
    <p:sldId id="272" r:id="rId25"/>
    <p:sldId id="271" r:id="rId26"/>
    <p:sldId id="267" r:id="rId27"/>
    <p:sldId id="274" r:id="rId28"/>
    <p:sldId id="276" r:id="rId29"/>
    <p:sldId id="278" r:id="rId30"/>
    <p:sldId id="277" r:id="rId31"/>
    <p:sldId id="26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cs-CZ"/>
              <a:t>Kliknutím lze upravit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1/18/2024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1/18/2024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cs-CZ"/>
              <a:t>Kliknutím lze upravit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1/18/2024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1/18/2024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cs-CZ"/>
              <a:t>Kliknutím lze upravit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pPr/>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cs-CZ"/>
              <a:t>Kliknutím lze upravit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pPr/>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1/18/2024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cs-CZ"/>
              <a:t>Kliknutím lze upravit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1/18/2024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cs-CZ"/>
              <a:t>Kliknutím lze upravit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85800" y="3132666"/>
            <a:ext cx="5311775" cy="308601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3132666"/>
            <a:ext cx="5334000" cy="308601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cs-CZ"/>
              <a:t>Kliknutím lze upravit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1/18/2024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5400" dirty="0"/>
              <a:t>Kino v Divadle Za plotem </a:t>
            </a:r>
          </a:p>
        </p:txBody>
      </p:sp>
      <p:sp>
        <p:nvSpPr>
          <p:cNvPr id="3" name="Podnadpis 2"/>
          <p:cNvSpPr>
            <a:spLocks noGrp="1"/>
          </p:cNvSpPr>
          <p:nvPr>
            <p:ph type="subTitle" idx="1"/>
          </p:nvPr>
        </p:nvSpPr>
        <p:spPr/>
        <p:txBody>
          <a:bodyPr>
            <a:normAutofit/>
          </a:bodyPr>
          <a:lstStyle/>
          <a:p>
            <a:r>
              <a:rPr lang="cs-CZ" sz="2400" dirty="0"/>
              <a:t>Nabídka filmů pro mateřské školy</a:t>
            </a:r>
          </a:p>
        </p:txBody>
      </p:sp>
    </p:spTree>
    <p:extLst>
      <p:ext uri="{BB962C8B-B14F-4D97-AF65-F5344CB8AC3E}">
        <p14:creationId xmlns:p14="http://schemas.microsoft.com/office/powerpoint/2010/main" val="4081750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FD57A7-81DC-056F-7692-54E20DE3EA5B}"/>
              </a:ext>
            </a:extLst>
          </p:cNvPr>
          <p:cNvSpPr>
            <a:spLocks noGrp="1"/>
          </p:cNvSpPr>
          <p:nvPr>
            <p:ph type="title"/>
          </p:nvPr>
        </p:nvSpPr>
        <p:spPr/>
        <p:txBody>
          <a:bodyPr>
            <a:normAutofit/>
          </a:bodyPr>
          <a:lstStyle/>
          <a:p>
            <a:r>
              <a:rPr lang="cs-CZ" sz="4000" dirty="0"/>
              <a:t>Esa z pralesa 2: </a:t>
            </a:r>
            <a:br>
              <a:rPr lang="cs-CZ" sz="4000" dirty="0"/>
            </a:br>
            <a:r>
              <a:rPr lang="cs-CZ" sz="4000" dirty="0"/>
              <a:t>světové dobrodružství</a:t>
            </a:r>
          </a:p>
        </p:txBody>
      </p:sp>
      <p:pic>
        <p:nvPicPr>
          <p:cNvPr id="6" name="Zástupný symbol obrázku 5">
            <a:extLst>
              <a:ext uri="{FF2B5EF4-FFF2-40B4-BE49-F238E27FC236}">
                <a16:creationId xmlns:a16="http://schemas.microsoft.com/office/drawing/2014/main" id="{382C280F-AB27-C255-736B-186FDD31808B}"/>
              </a:ext>
            </a:extLst>
          </p:cNvPr>
          <p:cNvPicPr>
            <a:picLocks noGrp="1" noChangeAspect="1"/>
          </p:cNvPicPr>
          <p:nvPr>
            <p:ph type="pic" idx="1"/>
          </p:nvPr>
        </p:nvPicPr>
        <p:blipFill>
          <a:blip r:embed="rId2"/>
          <a:srcRect l="2889" r="2889"/>
          <a:stretch>
            <a:fillRect/>
          </a:stretch>
        </p:blipFill>
        <p:spPr/>
      </p:pic>
      <p:sp>
        <p:nvSpPr>
          <p:cNvPr id="4" name="Zástupný text 3">
            <a:extLst>
              <a:ext uri="{FF2B5EF4-FFF2-40B4-BE49-F238E27FC236}">
                <a16:creationId xmlns:a16="http://schemas.microsoft.com/office/drawing/2014/main" id="{36566B0F-636E-C78F-C3B4-1D1DD052178E}"/>
              </a:ext>
            </a:extLst>
          </p:cNvPr>
          <p:cNvSpPr>
            <a:spLocks noGrp="1"/>
          </p:cNvSpPr>
          <p:nvPr>
            <p:ph type="body" sz="half" idx="2"/>
          </p:nvPr>
        </p:nvSpPr>
        <p:spPr/>
        <p:txBody>
          <a:bodyPr>
            <a:normAutofit/>
          </a:bodyPr>
          <a:lstStyle/>
          <a:p>
            <a:r>
              <a:rPr lang="cs-CZ" sz="2000" b="0" i="0" dirty="0">
                <a:effectLst/>
                <a:latin typeface="Lato" panose="020F0502020204030203" pitchFamily="34" charset="0"/>
              </a:rPr>
              <a:t>S.O.S.! Tajemný </a:t>
            </a:r>
            <a:r>
              <a:rPr lang="cs-CZ" sz="2000" b="0" i="0" dirty="0" err="1">
                <a:effectLst/>
                <a:latin typeface="Lato" panose="020F0502020204030203" pitchFamily="34" charset="0"/>
              </a:rPr>
              <a:t>superpadouch</a:t>
            </a:r>
            <a:r>
              <a:rPr lang="cs-CZ" sz="2000" b="0" i="0" dirty="0">
                <a:effectLst/>
                <a:latin typeface="Lato" panose="020F0502020204030203" pitchFamily="34" charset="0"/>
              </a:rPr>
              <a:t> pokryl džungli toxickou růžovou pěnou, která vybouchne při kontaktu s vodou! A do období dešťů zbývá méně než měsíc… Na pomoc jsou přivoláni ti nejlepší z nejlepších. Esa z pralesa! Naši hrdinové, ke kterým se přidávají noví spojenci, musí najít protilátku. </a:t>
            </a:r>
            <a:endParaRPr lang="cs-CZ" sz="2000" dirty="0"/>
          </a:p>
        </p:txBody>
      </p:sp>
    </p:spTree>
    <p:extLst>
      <p:ext uri="{BB962C8B-B14F-4D97-AF65-F5344CB8AC3E}">
        <p14:creationId xmlns:p14="http://schemas.microsoft.com/office/powerpoint/2010/main" val="270694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Mavka</a:t>
            </a:r>
            <a:r>
              <a:rPr lang="cs-CZ" dirty="0"/>
              <a:t>: strážkyně lesa</a:t>
            </a:r>
          </a:p>
        </p:txBody>
      </p:sp>
      <p:sp>
        <p:nvSpPr>
          <p:cNvPr id="4" name="Zástupný symbol pro text 3"/>
          <p:cNvSpPr>
            <a:spLocks noGrp="1"/>
          </p:cNvSpPr>
          <p:nvPr>
            <p:ph type="body" sz="half" idx="2"/>
          </p:nvPr>
        </p:nvSpPr>
        <p:spPr/>
        <p:txBody>
          <a:bodyPr>
            <a:normAutofit/>
          </a:bodyPr>
          <a:lstStyle/>
          <a:p>
            <a:r>
              <a:rPr lang="cs-CZ" sz="2000" dirty="0"/>
              <a:t>Lesní víla </a:t>
            </a:r>
            <a:r>
              <a:rPr lang="cs-CZ" sz="2000" dirty="0" err="1"/>
              <a:t>Mavka</a:t>
            </a:r>
            <a:r>
              <a:rPr lang="cs-CZ" sz="2000" dirty="0"/>
              <a:t> čelí nemožné volbě mezi láskou a svou povinností strážkyně Srdce lesa. Zamiluje se totiž do člověka, obyčejného kluka Lucase, který ji dokáže okouzlit svou hudbou. Musí se spolu spojit, aby zachránili srdce lesa. Překonají překážky, které jim do cesty staví lakomí lidé? </a:t>
            </a:r>
          </a:p>
          <a:p>
            <a:endParaRPr lang="cs-CZ" sz="2000" dirty="0"/>
          </a:p>
          <a:p>
            <a:r>
              <a:rPr lang="cs-CZ" sz="2000" dirty="0"/>
              <a:t>Možné i v ukrajinské verzi</a:t>
            </a:r>
          </a:p>
        </p:txBody>
      </p:sp>
      <p:pic>
        <p:nvPicPr>
          <p:cNvPr id="17" name="Zástupný symbol obrázku 16">
            <a:extLst>
              <a:ext uri="{FF2B5EF4-FFF2-40B4-BE49-F238E27FC236}">
                <a16:creationId xmlns:a16="http://schemas.microsoft.com/office/drawing/2014/main" id="{4B98D7C2-8A94-A836-843F-130D685B7CCB}"/>
              </a:ext>
            </a:extLst>
          </p:cNvPr>
          <p:cNvPicPr>
            <a:picLocks noGrp="1" noChangeAspect="1"/>
          </p:cNvPicPr>
          <p:nvPr>
            <p:ph type="pic" idx="1"/>
          </p:nvPr>
        </p:nvPicPr>
        <p:blipFill rotWithShape="1">
          <a:blip r:embed="rId2"/>
          <a:srcRect l="5929" r="5929"/>
          <a:stretch/>
        </p:blipFill>
        <p:spPr/>
      </p:pic>
    </p:spTree>
    <p:extLst>
      <p:ext uri="{BB962C8B-B14F-4D97-AF65-F5344CB8AC3E}">
        <p14:creationId xmlns:p14="http://schemas.microsoft.com/office/powerpoint/2010/main" val="8183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Myška </a:t>
            </a:r>
            <a:r>
              <a:rPr lang="cs-CZ" dirty="0" err="1"/>
              <a:t>pattie</a:t>
            </a:r>
            <a:r>
              <a:rPr lang="cs-CZ" dirty="0"/>
              <a:t>: na vlnách dobrodružství</a:t>
            </a:r>
          </a:p>
        </p:txBody>
      </p:sp>
      <p:sp>
        <p:nvSpPr>
          <p:cNvPr id="4" name="Zástupný symbol pro text 3"/>
          <p:cNvSpPr>
            <a:spLocks noGrp="1"/>
          </p:cNvSpPr>
          <p:nvPr>
            <p:ph type="body" sz="half" idx="2"/>
          </p:nvPr>
        </p:nvSpPr>
        <p:spPr/>
        <p:txBody>
          <a:bodyPr>
            <a:normAutofit/>
          </a:bodyPr>
          <a:lstStyle/>
          <a:p>
            <a:r>
              <a:rPr lang="cs-CZ" sz="2000" dirty="0"/>
              <a:t>Rozzlobit některého z bohů ve starověkém Řecku rozhodně není dobrý nápad. A stárnoucí slavný hrdina Jason právě pořádně naštval samotného boha moří Poseidona. Zvídavou a neposednou myšku </a:t>
            </a:r>
            <a:r>
              <a:rPr lang="cs-CZ" sz="2000" dirty="0" err="1"/>
              <a:t>Pattie</a:t>
            </a:r>
            <a:r>
              <a:rPr lang="cs-CZ" sz="2000" dirty="0"/>
              <a:t> a jejího neohrabaného kočičího kamaráda Sama tak čeká hodně nebezpečný úkol. Po boku Jasona, jehož město hrozí Poseidon zničit, musí </a:t>
            </a:r>
            <a:r>
              <a:rPr lang="cs-CZ" sz="2000" dirty="0" err="1"/>
              <a:t>čelitnebezpečným</a:t>
            </a:r>
            <a:r>
              <a:rPr lang="cs-CZ" sz="2000" dirty="0"/>
              <a:t> tvorům mytologie.</a:t>
            </a:r>
          </a:p>
        </p:txBody>
      </p:sp>
      <p:pic>
        <p:nvPicPr>
          <p:cNvPr id="8" name="Zástupný symbol obrázku 7">
            <a:extLst>
              <a:ext uri="{FF2B5EF4-FFF2-40B4-BE49-F238E27FC236}">
                <a16:creationId xmlns:a16="http://schemas.microsoft.com/office/drawing/2014/main" id="{DE228476-B148-3F9F-035E-1B16516421D5}"/>
              </a:ext>
            </a:extLst>
          </p:cNvPr>
          <p:cNvPicPr>
            <a:picLocks noGrp="1" noChangeAspect="1"/>
          </p:cNvPicPr>
          <p:nvPr>
            <p:ph type="pic" idx="1"/>
          </p:nvPr>
        </p:nvPicPr>
        <p:blipFill>
          <a:blip r:embed="rId2"/>
          <a:srcRect l="2891" r="2891"/>
          <a:stretch>
            <a:fillRect/>
          </a:stretch>
        </p:blipFill>
        <p:spPr/>
      </p:pic>
    </p:spTree>
    <p:extLst>
      <p:ext uri="{BB962C8B-B14F-4D97-AF65-F5344CB8AC3E}">
        <p14:creationId xmlns:p14="http://schemas.microsoft.com/office/powerpoint/2010/main" val="179030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Mia a já ve filmu</a:t>
            </a:r>
          </a:p>
        </p:txBody>
      </p:sp>
      <p:sp>
        <p:nvSpPr>
          <p:cNvPr id="4" name="Zástupný symbol pro text 3"/>
          <p:cNvSpPr>
            <a:spLocks noGrp="1"/>
          </p:cNvSpPr>
          <p:nvPr>
            <p:ph type="body" sz="half" idx="2"/>
          </p:nvPr>
        </p:nvSpPr>
        <p:spPr/>
        <p:txBody>
          <a:bodyPr>
            <a:normAutofit/>
          </a:bodyPr>
          <a:lstStyle/>
          <a:p>
            <a:r>
              <a:rPr lang="cs-CZ" sz="2000" dirty="0"/>
              <a:t>Mia jede na léto k dědečkovi, kde chce zapomenout na ztrátu rodičů. Svou kouzelnou knihu si samozřejmě vzala s sebou. Její magický náramek a zároveň portál do knihy se jednoho dne rozzáří a Mia je povolána do magického světa fantazie, elfů a jednorožců, do </a:t>
            </a:r>
            <a:r>
              <a:rPr lang="cs-CZ" sz="2000" dirty="0" err="1"/>
              <a:t>Centopie</a:t>
            </a:r>
            <a:r>
              <a:rPr lang="cs-CZ" sz="2000" dirty="0"/>
              <a:t>. </a:t>
            </a:r>
            <a:r>
              <a:rPr lang="cs-CZ" sz="2000" dirty="0" err="1"/>
              <a:t>Miu</a:t>
            </a:r>
            <a:r>
              <a:rPr lang="cs-CZ" sz="2000" dirty="0"/>
              <a:t>, její dávné i nové přátele a celý kouzelný barevný svět </a:t>
            </a:r>
            <a:r>
              <a:rPr lang="cs-CZ" sz="2000" dirty="0" err="1"/>
              <a:t>Centopie</a:t>
            </a:r>
            <a:r>
              <a:rPr lang="cs-CZ" sz="2000" dirty="0"/>
              <a:t> čeká dobrodružství, jako nikdy před tím. </a:t>
            </a:r>
          </a:p>
        </p:txBody>
      </p:sp>
      <p:pic>
        <p:nvPicPr>
          <p:cNvPr id="9" name="Zástupný symbol obrázku 8">
            <a:extLst>
              <a:ext uri="{FF2B5EF4-FFF2-40B4-BE49-F238E27FC236}">
                <a16:creationId xmlns:a16="http://schemas.microsoft.com/office/drawing/2014/main" id="{CA7950E1-5916-EBA4-F849-E81B669A40A7}"/>
              </a:ext>
            </a:extLst>
          </p:cNvPr>
          <p:cNvPicPr>
            <a:picLocks noGrp="1" noChangeAspect="1"/>
          </p:cNvPicPr>
          <p:nvPr>
            <p:ph type="pic" idx="1"/>
          </p:nvPr>
        </p:nvPicPr>
        <p:blipFill>
          <a:blip r:embed="rId2"/>
          <a:srcRect l="2841" r="2841"/>
          <a:stretch>
            <a:fillRect/>
          </a:stretch>
        </p:blipFill>
        <p:spPr/>
      </p:pic>
    </p:spTree>
    <p:extLst>
      <p:ext uri="{BB962C8B-B14F-4D97-AF65-F5344CB8AC3E}">
        <p14:creationId xmlns:p14="http://schemas.microsoft.com/office/powerpoint/2010/main" val="2042160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Kvík</a:t>
            </a:r>
            <a:endParaRPr lang="cs-CZ" dirty="0"/>
          </a:p>
        </p:txBody>
      </p:sp>
      <p:sp>
        <p:nvSpPr>
          <p:cNvPr id="4" name="Zástupný symbol pro text 3"/>
          <p:cNvSpPr>
            <a:spLocks noGrp="1"/>
          </p:cNvSpPr>
          <p:nvPr>
            <p:ph type="body" sz="half" idx="2"/>
          </p:nvPr>
        </p:nvSpPr>
        <p:spPr/>
        <p:txBody>
          <a:bodyPr>
            <a:normAutofit lnSpcReduction="10000"/>
          </a:bodyPr>
          <a:lstStyle/>
          <a:p>
            <a:r>
              <a:rPr lang="cs-CZ" sz="2000" dirty="0" err="1"/>
              <a:t>Babs</a:t>
            </a:r>
            <a:r>
              <a:rPr lang="cs-CZ" sz="2000" dirty="0"/>
              <a:t> čekají tyhle prázdniny hned dvě báječné věci. Nejdříve zjistí, že ten starý pán s velkým kufrem, který se znenadání objevil u nich doma, je její dědeček, o kterém nikdy neslyšela. A hlavně – děda </a:t>
            </a:r>
            <a:r>
              <a:rPr lang="cs-CZ" sz="2000" dirty="0" err="1"/>
              <a:t>Tuitjes</a:t>
            </a:r>
            <a:r>
              <a:rPr lang="cs-CZ" sz="2000" dirty="0"/>
              <a:t> jí dá k narozeninám roztomilé malé prasátko. Jenomže </a:t>
            </a:r>
            <a:r>
              <a:rPr lang="cs-CZ" sz="2000" dirty="0" err="1"/>
              <a:t>Kvík</a:t>
            </a:r>
            <a:r>
              <a:rPr lang="cs-CZ" sz="2000" dirty="0"/>
              <a:t>, jak se tenhle dáreček jmenuje, je přeci jenom čuník a </a:t>
            </a:r>
            <a:r>
              <a:rPr lang="cs-CZ" sz="2000" dirty="0" err="1"/>
              <a:t>Babs</a:t>
            </a:r>
            <a:r>
              <a:rPr lang="cs-CZ" sz="2000" dirty="0"/>
              <a:t> si ho může nechat jen pod podmínkou, že absolvuje výcvik s dalšími domácími mazlíčky. Vycvičit </a:t>
            </a:r>
            <a:r>
              <a:rPr lang="cs-CZ" sz="2000" dirty="0" err="1"/>
              <a:t>Kvíka</a:t>
            </a:r>
            <a:r>
              <a:rPr lang="cs-CZ" sz="2000" dirty="0"/>
              <a:t> není vůbec snadné, ale </a:t>
            </a:r>
            <a:r>
              <a:rPr lang="cs-CZ" sz="2000" dirty="0" err="1"/>
              <a:t>Babs</a:t>
            </a:r>
            <a:r>
              <a:rPr lang="cs-CZ" sz="2000" dirty="0"/>
              <a:t> je šťastná a prožívá s dědou a svým malým růžovým kamarádem báječné léto… dokud děda nezmizí i s </a:t>
            </a:r>
            <a:r>
              <a:rPr lang="cs-CZ" sz="2000" dirty="0" err="1"/>
              <a:t>Kvíkem</a:t>
            </a:r>
            <a:r>
              <a:rPr lang="cs-CZ" sz="2000" dirty="0"/>
              <a:t>. </a:t>
            </a:r>
          </a:p>
        </p:txBody>
      </p:sp>
      <p:pic>
        <p:nvPicPr>
          <p:cNvPr id="8" name="Zástupný symbol obrázku 7">
            <a:extLst>
              <a:ext uri="{FF2B5EF4-FFF2-40B4-BE49-F238E27FC236}">
                <a16:creationId xmlns:a16="http://schemas.microsoft.com/office/drawing/2014/main" id="{E87FCC82-5B50-5C7C-4D47-84B0147385AC}"/>
              </a:ext>
            </a:extLst>
          </p:cNvPr>
          <p:cNvPicPr>
            <a:picLocks noGrp="1" noChangeAspect="1"/>
          </p:cNvPicPr>
          <p:nvPr>
            <p:ph type="pic" idx="1"/>
          </p:nvPr>
        </p:nvPicPr>
        <p:blipFill>
          <a:blip r:embed="rId2"/>
          <a:srcRect l="2388" r="2388"/>
          <a:stretch>
            <a:fillRect/>
          </a:stretch>
        </p:blipFill>
        <p:spPr/>
      </p:pic>
    </p:spTree>
    <p:extLst>
      <p:ext uri="{BB962C8B-B14F-4D97-AF65-F5344CB8AC3E}">
        <p14:creationId xmlns:p14="http://schemas.microsoft.com/office/powerpoint/2010/main" val="329708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ho našli</a:t>
            </a:r>
          </a:p>
        </p:txBody>
      </p:sp>
      <p:sp>
        <p:nvSpPr>
          <p:cNvPr id="4" name="Zástupný symbol pro text 3"/>
          <p:cNvSpPr>
            <a:spLocks noGrp="1"/>
          </p:cNvSpPr>
          <p:nvPr>
            <p:ph type="body" sz="half" idx="2"/>
          </p:nvPr>
        </p:nvSpPr>
        <p:spPr/>
        <p:txBody>
          <a:bodyPr>
            <a:normAutofit/>
          </a:bodyPr>
          <a:lstStyle/>
          <a:p>
            <a:r>
              <a:rPr lang="cs-CZ" sz="2000" dirty="0"/>
              <a:t>Říká se, že kdo hledá, najde. Ať už hledáte úkryt při hře na schovávanou, lásku, smysl života, způsob jak se dostat na loď, ztracený klobouk či kouzelný meteorit. Své o tom vědí i všichni hrdinové šesti krátkých filmů pro děti od nastupující generace českých animátorů. </a:t>
            </a:r>
          </a:p>
        </p:txBody>
      </p:sp>
      <p:pic>
        <p:nvPicPr>
          <p:cNvPr id="8" name="Zástupný symbol obrázku 7">
            <a:extLst>
              <a:ext uri="{FF2B5EF4-FFF2-40B4-BE49-F238E27FC236}">
                <a16:creationId xmlns:a16="http://schemas.microsoft.com/office/drawing/2014/main" id="{055BFD1F-9E22-0711-A00F-4940ACDF7073}"/>
              </a:ext>
            </a:extLst>
          </p:cNvPr>
          <p:cNvPicPr>
            <a:picLocks noGrp="1" noChangeAspect="1"/>
          </p:cNvPicPr>
          <p:nvPr>
            <p:ph type="pic" idx="1"/>
          </p:nvPr>
        </p:nvPicPr>
        <p:blipFill>
          <a:blip r:embed="rId2"/>
          <a:srcRect l="27778" r="27778"/>
          <a:stretch>
            <a:fillRect/>
          </a:stretch>
        </p:blipFill>
        <p:spPr>
          <a:xfrm>
            <a:off x="7861238" y="751241"/>
            <a:ext cx="3644962" cy="5467443"/>
          </a:xfrm>
        </p:spPr>
      </p:pic>
    </p:spTree>
    <p:extLst>
      <p:ext uri="{BB962C8B-B14F-4D97-AF65-F5344CB8AC3E}">
        <p14:creationId xmlns:p14="http://schemas.microsoft.com/office/powerpoint/2010/main" val="205218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náměsíčníci	</a:t>
            </a:r>
          </a:p>
        </p:txBody>
      </p:sp>
      <p:sp>
        <p:nvSpPr>
          <p:cNvPr id="4" name="Zástupný symbol pro text 3"/>
          <p:cNvSpPr>
            <a:spLocks noGrp="1"/>
          </p:cNvSpPr>
          <p:nvPr>
            <p:ph type="body" sz="half" idx="2"/>
          </p:nvPr>
        </p:nvSpPr>
        <p:spPr>
          <a:xfrm>
            <a:off x="685800" y="3124199"/>
            <a:ext cx="6873240" cy="3564277"/>
          </a:xfrm>
        </p:spPr>
        <p:txBody>
          <a:bodyPr>
            <a:normAutofit/>
          </a:bodyPr>
          <a:lstStyle/>
          <a:p>
            <a:r>
              <a:rPr lang="cs-CZ" sz="2000" dirty="0"/>
              <a:t>Někdy je lepší svou malou sestřičku poslouchat! Když starší brácha Petr jedné noci zjistí, že jeho sestra Anna zmizela, uvědomí si, že její bláznivý příběh o mluvícím broukovi nebyl vymyšlený. Anna byla unesena zlým Měsíčním mužem, když se pokusila pomoci broukovi, panu Zoomzemanovi. Aby ji zachránil, Petrovi nezbyde nic jiného, než se vydat za ní - na </a:t>
            </a:r>
            <a:r>
              <a:rPr lang="cs-CZ" sz="2000"/>
              <a:t>Měsíc.</a:t>
            </a:r>
            <a:r>
              <a:rPr lang="cs-CZ" sz="2000" dirty="0"/>
              <a:t>	</a:t>
            </a:r>
            <a:r>
              <a:rPr lang="cs-CZ" dirty="0"/>
              <a:t>		</a:t>
            </a:r>
          </a:p>
        </p:txBody>
      </p:sp>
      <p:pic>
        <p:nvPicPr>
          <p:cNvPr id="8" name="Picture Placeholder 7" descr="A picture containing text, doll, several&#10;&#10;Description automatically generated">
            <a:extLst>
              <a:ext uri="{FF2B5EF4-FFF2-40B4-BE49-F238E27FC236}">
                <a16:creationId xmlns:a16="http://schemas.microsoft.com/office/drawing/2014/main" id="{5B869CF1-128C-4137-A173-5DA26EDC9C53}"/>
              </a:ext>
            </a:extLst>
          </p:cNvPr>
          <p:cNvPicPr>
            <a:picLocks noGrp="1" noChangeAspect="1"/>
          </p:cNvPicPr>
          <p:nvPr>
            <p:ph type="pic" idx="1"/>
          </p:nvPr>
        </p:nvPicPr>
        <p:blipFill>
          <a:blip r:embed="rId2"/>
          <a:srcRect l="2941" r="2941"/>
          <a:stretch>
            <a:fillRect/>
          </a:stretch>
        </p:blipFill>
        <p:spPr/>
      </p:pic>
    </p:spTree>
    <p:extLst>
      <p:ext uri="{BB962C8B-B14F-4D97-AF65-F5344CB8AC3E}">
        <p14:creationId xmlns:p14="http://schemas.microsoft.com/office/powerpoint/2010/main" val="143346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WEBSTEROVI VE FILMU</a:t>
            </a:r>
          </a:p>
        </p:txBody>
      </p:sp>
      <p:pic>
        <p:nvPicPr>
          <p:cNvPr id="5" name="Zástupný symbol pro obrázek 4"/>
          <p:cNvPicPr>
            <a:picLocks noGrp="1" noChangeAspect="1"/>
          </p:cNvPicPr>
          <p:nvPr>
            <p:ph type="pic" idx="1"/>
          </p:nvPr>
        </p:nvPicPr>
        <p:blipFill>
          <a:blip r:embed="rId2">
            <a:extLst>
              <a:ext uri="{28A0092B-C50C-407E-A947-70E740481C1C}">
                <a14:useLocalDpi xmlns:a14="http://schemas.microsoft.com/office/drawing/2010/main" val="0"/>
              </a:ext>
            </a:extLst>
          </a:blip>
          <a:srcRect l="2803" r="2803"/>
          <a:stretch>
            <a:fillRect/>
          </a:stretch>
        </p:blipFill>
        <p:spPr/>
      </p:pic>
      <p:sp>
        <p:nvSpPr>
          <p:cNvPr id="4" name="Zástupný symbol pro text 3"/>
          <p:cNvSpPr>
            <a:spLocks noGrp="1"/>
          </p:cNvSpPr>
          <p:nvPr>
            <p:ph type="body" sz="half" idx="2"/>
          </p:nvPr>
        </p:nvSpPr>
        <p:spPr/>
        <p:txBody>
          <a:bodyPr>
            <a:normAutofit/>
          </a:bodyPr>
          <a:lstStyle/>
          <a:p>
            <a:r>
              <a:rPr lang="cs-CZ" sz="2000" dirty="0"/>
              <a:t>Mohlo by se zdát, že Lili </a:t>
            </a:r>
            <a:r>
              <a:rPr lang="cs-CZ" sz="2000" dirty="0" err="1"/>
              <a:t>Websterová</a:t>
            </a:r>
            <a:r>
              <a:rPr lang="cs-CZ" sz="2000" dirty="0"/>
              <a:t> je pavoučí holčička jako každá jiná. Spolu se svojí rodinou žije v kokonu nad výtahovou šachtou, chodí do školy a ráda si hraje s kamarády. Lili je ale neobyčejně zvídavá a odvážná, a tak se jí občas stane pořádný průšvih. Humorné i laskavé příběhy propletené nečekaným dobrodružstvím se v rodinném animovaném filmu věnují každodenním dětským radostem i trápením a ukazují, že nejpevnější síť je rodina. </a:t>
            </a:r>
          </a:p>
        </p:txBody>
      </p:sp>
    </p:spTree>
    <p:extLst>
      <p:ext uri="{BB962C8B-B14F-4D97-AF65-F5344CB8AC3E}">
        <p14:creationId xmlns:p14="http://schemas.microsoft.com/office/powerpoint/2010/main" val="1347933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Mimi &amp; Líza - zahrada</a:t>
            </a:r>
          </a:p>
        </p:txBody>
      </p:sp>
      <p:sp>
        <p:nvSpPr>
          <p:cNvPr id="4" name="Zástupný symbol pro text 3"/>
          <p:cNvSpPr>
            <a:spLocks noGrp="1"/>
          </p:cNvSpPr>
          <p:nvPr>
            <p:ph type="body" sz="half" idx="2"/>
          </p:nvPr>
        </p:nvSpPr>
        <p:spPr/>
        <p:txBody>
          <a:bodyPr>
            <a:normAutofit/>
          </a:bodyPr>
          <a:lstStyle/>
          <a:p>
            <a:r>
              <a:rPr lang="cs-CZ" sz="2000" dirty="0"/>
              <a:t>V novém příběhu spolu dvě nejlepší kamarádky slepá Mimi a rozpustilá Líza poznávají vztah k přírodě a hmotným věcem, které nás obklopují. Skrz příběh se dětští diváci s hrdinkami ve filmu učí velkorysosti a otevřenosti; prostřednictvím žlutého kontejneru na nepotřebné věci pak dětem film chce vysvětlit zbytečnost plýtvání a potřebu přistupovat i k materiálním věcem s respektem.</a:t>
            </a:r>
          </a:p>
        </p:txBody>
      </p:sp>
      <p:pic>
        <p:nvPicPr>
          <p:cNvPr id="13314" name="Picture 2" descr="https://image.pmgstatic.com/cache/resized/w663/files/images/film/posters/166/079/166079967_5d0106.jpg"/>
          <p:cNvPicPr>
            <a:picLocks noGrp="1" noChangeAspect="1" noChangeArrowheads="1"/>
          </p:cNvPicPr>
          <p:nvPr>
            <p:ph type="pic" idx="1"/>
          </p:nvPr>
        </p:nvPicPr>
        <p:blipFill>
          <a:blip r:embed="rId2"/>
          <a:srcRect l="2886" r="2886"/>
          <a:stretch>
            <a:fillRect/>
          </a:stretch>
        </p:blipFill>
        <p:spPr bwMode="auto">
          <a:prstGeom prst="rect">
            <a:avLst/>
          </a:prstGeom>
          <a:noFill/>
        </p:spPr>
      </p:pic>
    </p:spTree>
    <p:extLst>
      <p:ext uri="{BB962C8B-B14F-4D97-AF65-F5344CB8AC3E}">
        <p14:creationId xmlns:p14="http://schemas.microsoft.com/office/powerpoint/2010/main" val="137939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a:t>Haftaňan</a:t>
            </a:r>
            <a:r>
              <a:rPr lang="cs-CZ" dirty="0"/>
              <a:t> a tři </a:t>
            </a:r>
            <a:r>
              <a:rPr lang="cs-CZ" dirty="0" err="1"/>
              <a:t>mušteriéři</a:t>
            </a:r>
            <a:endParaRPr lang="cs-CZ" dirty="0"/>
          </a:p>
        </p:txBody>
      </p:sp>
      <p:sp>
        <p:nvSpPr>
          <p:cNvPr id="6" name="Zástupný symbol pro text 5"/>
          <p:cNvSpPr>
            <a:spLocks noGrp="1"/>
          </p:cNvSpPr>
          <p:nvPr>
            <p:ph type="body" sz="half" idx="2"/>
          </p:nvPr>
        </p:nvSpPr>
        <p:spPr/>
        <p:txBody>
          <a:bodyPr>
            <a:normAutofit/>
          </a:bodyPr>
          <a:lstStyle/>
          <a:p>
            <a:r>
              <a:rPr lang="cs-CZ" sz="2000" dirty="0" err="1"/>
              <a:t>Haftaňan</a:t>
            </a:r>
            <a:r>
              <a:rPr lang="cs-CZ" sz="2000" dirty="0"/>
              <a:t> je mladý šlechtic, který sice nemá moc peněz, ale má o to více ideálů. Jeho životním cílem je stát se jedním z králových </a:t>
            </a:r>
            <a:r>
              <a:rPr lang="cs-CZ" sz="2000" dirty="0" err="1"/>
              <a:t>mušteriérů</a:t>
            </a:r>
            <a:r>
              <a:rPr lang="cs-CZ" sz="2000" dirty="0"/>
              <a:t>. </a:t>
            </a:r>
            <a:r>
              <a:rPr lang="cs-CZ" sz="2000" dirty="0" err="1"/>
              <a:t>Haftaňan</a:t>
            </a:r>
            <a:r>
              <a:rPr lang="cs-CZ" sz="2000" dirty="0"/>
              <a:t> se svým koněm </a:t>
            </a:r>
            <a:r>
              <a:rPr lang="cs-CZ" sz="2000" dirty="0" err="1"/>
              <a:t>Sandym</a:t>
            </a:r>
            <a:r>
              <a:rPr lang="cs-CZ" sz="2000" dirty="0"/>
              <a:t> odjíždí za dobrodružstvím do Paříže. Připojí se k němu Pip, upovídaný myšák a spolu se svými novými kamarády a spolubojovníky, </a:t>
            </a:r>
            <a:r>
              <a:rPr lang="cs-CZ" sz="2000" dirty="0" err="1"/>
              <a:t>mušteriéry</a:t>
            </a:r>
            <a:r>
              <a:rPr lang="cs-CZ" sz="2000" dirty="0"/>
              <a:t> </a:t>
            </a:r>
            <a:r>
              <a:rPr lang="cs-CZ" sz="2000" dirty="0" err="1"/>
              <a:t>Aportosem</a:t>
            </a:r>
            <a:r>
              <a:rPr lang="cs-CZ" sz="2000" dirty="0"/>
              <a:t>, Patosem a </a:t>
            </a:r>
            <a:r>
              <a:rPr lang="cs-CZ" sz="2000" dirty="0" err="1"/>
              <a:t>Hrnamyšem</a:t>
            </a:r>
            <a:r>
              <a:rPr lang="cs-CZ" sz="2000" dirty="0"/>
              <a:t> objevují hodnotu přátelství a spravedlnosti. </a:t>
            </a:r>
          </a:p>
        </p:txBody>
      </p:sp>
      <p:pic>
        <p:nvPicPr>
          <p:cNvPr id="9" name="Zástupný symbol pro obrázek 8" descr="166580042_593785.jpg"/>
          <p:cNvPicPr>
            <a:picLocks noGrp="1" noChangeAspect="1"/>
          </p:cNvPicPr>
          <p:nvPr>
            <p:ph type="pic" idx="1"/>
          </p:nvPr>
        </p:nvPicPr>
        <p:blipFill>
          <a:blip r:embed="rId2"/>
          <a:srcRect l="2941" r="2941"/>
          <a:stretch>
            <a:fillRect/>
          </a:stretch>
        </p:blipFill>
        <p:spPr/>
      </p:pic>
      <p:sp>
        <p:nvSpPr>
          <p:cNvPr id="8" name="Zástupný symbol pro obrázek 4"/>
          <p:cNvSpPr txBox="1">
            <a:spLocks/>
          </p:cNvSpPr>
          <p:nvPr/>
        </p:nvSpPr>
        <p:spPr>
          <a:xfrm>
            <a:off x="8013638" y="903641"/>
            <a:ext cx="3644962" cy="5467443"/>
          </a:xfrm>
          <a:prstGeom prst="rect">
            <a:avLst/>
          </a:prstGeom>
        </p:spPr>
      </p:sp>
    </p:spTree>
    <p:extLst>
      <p:ext uri="{BB962C8B-B14F-4D97-AF65-F5344CB8AC3E}">
        <p14:creationId xmlns:p14="http://schemas.microsoft.com/office/powerpoint/2010/main" val="397955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half" idx="1"/>
          </p:nvPr>
        </p:nvSpPr>
        <p:spPr>
          <a:xfrm>
            <a:off x="570401" y="1797835"/>
            <a:ext cx="5334000" cy="4024125"/>
          </a:xfrm>
        </p:spPr>
        <p:txBody>
          <a:bodyPr>
            <a:normAutofit/>
          </a:bodyPr>
          <a:lstStyle/>
          <a:p>
            <a:endParaRPr lang="cs-CZ" sz="2800" dirty="0"/>
          </a:p>
          <a:p>
            <a:endParaRPr lang="cs-CZ" sz="2800" dirty="0"/>
          </a:p>
          <a:p>
            <a:r>
              <a:rPr lang="cs-CZ" sz="2800" dirty="0"/>
              <a:t>284 016 515</a:t>
            </a:r>
          </a:p>
          <a:p>
            <a:r>
              <a:rPr lang="cs-CZ" sz="2800" dirty="0"/>
              <a:t>734 785 010</a:t>
            </a:r>
          </a:p>
          <a:p>
            <a:endParaRPr lang="cs-CZ" sz="2000" dirty="0"/>
          </a:p>
          <a:p>
            <a:endParaRPr lang="cs-CZ" sz="2000" dirty="0"/>
          </a:p>
          <a:p>
            <a:endParaRPr lang="cs-CZ" sz="2400" dirty="0"/>
          </a:p>
          <a:p>
            <a:r>
              <a:rPr lang="cs-CZ" sz="2400" dirty="0"/>
              <a:t>pavel.rada@bohnice.cz</a:t>
            </a:r>
          </a:p>
        </p:txBody>
      </p:sp>
      <p:pic>
        <p:nvPicPr>
          <p:cNvPr id="17" name="Obrázek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32" y="4112848"/>
            <a:ext cx="824891" cy="776368"/>
          </a:xfrm>
          <a:prstGeom prst="rect">
            <a:avLst/>
          </a:prstGeom>
        </p:spPr>
      </p:pic>
      <p:pic>
        <p:nvPicPr>
          <p:cNvPr id="3" name="Zástupný symbol pro obsah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8232" y="1820850"/>
            <a:ext cx="857006" cy="857006"/>
          </a:xfrm>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768" y="755374"/>
            <a:ext cx="5541900" cy="4382392"/>
          </a:xfrm>
          <a:prstGeom prst="rect">
            <a:avLst/>
          </a:prstGeom>
        </p:spPr>
      </p:pic>
      <p:sp>
        <p:nvSpPr>
          <p:cNvPr id="7" name="TextovéPole 6"/>
          <p:cNvSpPr txBox="1"/>
          <p:nvPr/>
        </p:nvSpPr>
        <p:spPr>
          <a:xfrm>
            <a:off x="2886999" y="5645044"/>
            <a:ext cx="6418002" cy="769441"/>
          </a:xfrm>
          <a:prstGeom prst="rect">
            <a:avLst/>
          </a:prstGeom>
          <a:noFill/>
        </p:spPr>
        <p:txBody>
          <a:bodyPr wrap="square" rtlCol="0">
            <a:spAutoFit/>
          </a:bodyPr>
          <a:lstStyle/>
          <a:p>
            <a:r>
              <a:rPr lang="cs-CZ" sz="2200" dirty="0"/>
              <a:t>Chcete vidět film, který není v této nabídce?</a:t>
            </a:r>
          </a:p>
          <a:p>
            <a:r>
              <a:rPr lang="cs-CZ" sz="2200" dirty="0"/>
              <a:t>Ozvěte se a zjistíme možnosti.</a:t>
            </a:r>
          </a:p>
        </p:txBody>
      </p:sp>
    </p:spTree>
    <p:extLst>
      <p:ext uri="{BB962C8B-B14F-4D97-AF65-F5344CB8AC3E}">
        <p14:creationId xmlns:p14="http://schemas.microsoft.com/office/powerpoint/2010/main" val="2608104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Kubík a </a:t>
            </a:r>
            <a:r>
              <a:rPr lang="cs-CZ" dirty="0" err="1"/>
              <a:t>šroubík</a:t>
            </a:r>
            <a:r>
              <a:rPr lang="cs-CZ" dirty="0"/>
              <a:t>	</a:t>
            </a:r>
          </a:p>
        </p:txBody>
      </p:sp>
      <p:sp>
        <p:nvSpPr>
          <p:cNvPr id="4" name="Zástupný symbol pro text 3"/>
          <p:cNvSpPr>
            <a:spLocks noGrp="1"/>
          </p:cNvSpPr>
          <p:nvPr>
            <p:ph type="body" sz="half" idx="2"/>
          </p:nvPr>
        </p:nvSpPr>
        <p:spPr>
          <a:xfrm>
            <a:off x="624154" y="3154166"/>
            <a:ext cx="5365679" cy="3061700"/>
          </a:xfrm>
        </p:spPr>
        <p:txBody>
          <a:bodyPr>
            <a:normAutofit/>
          </a:bodyPr>
          <a:lstStyle/>
          <a:p>
            <a:r>
              <a:rPr lang="cs-CZ" dirty="0"/>
              <a:t>Vydejte se s našimi kamarády Kubíkem a </a:t>
            </a:r>
            <a:r>
              <a:rPr lang="cs-CZ" dirty="0" err="1"/>
              <a:t>Šroubíkem</a:t>
            </a:r>
            <a:r>
              <a:rPr lang="cs-CZ" dirty="0"/>
              <a:t> na jejich první velká dobrodružství. Kubík je přirozený vůdcem této dvojice, ale jeho rozhodnutí občas nejsou správná. </a:t>
            </a:r>
            <a:r>
              <a:rPr lang="cs-CZ" dirty="0" err="1"/>
              <a:t>Šroubík</a:t>
            </a:r>
            <a:r>
              <a:rPr lang="cs-CZ" dirty="0"/>
              <a:t> je naopak hravý a vždycky se dostane do maléru. Oba dva zažijí nezapomenutelná dobrodružství. Od tvůrců seriálu Bolek a </a:t>
            </a:r>
            <a:r>
              <a:rPr lang="cs-CZ" dirty="0" err="1"/>
              <a:t>Lolek</a:t>
            </a:r>
            <a:r>
              <a:rPr lang="cs-CZ" dirty="0"/>
              <a:t>.</a:t>
            </a:r>
          </a:p>
        </p:txBody>
      </p:sp>
      <p:pic>
        <p:nvPicPr>
          <p:cNvPr id="18" name="Picture 6" descr="https://filmy.disfilm.cz/upload/dxatis/fotky/filmy/2017/$$$vpqgrPK-016-qfvB6e-9R43DL.jpg"/>
          <p:cNvPicPr>
            <a:picLocks noGrp="1" noChangeAspect="1" noChangeArrowheads="1"/>
          </p:cNvPicPr>
          <p:nvPr>
            <p:ph type="pic" idx="1"/>
          </p:nvPr>
        </p:nvPicPr>
        <p:blipFill>
          <a:blip r:embed="rId2"/>
          <a:srcRect t="4886" b="4886"/>
          <a:stretch>
            <a:fillRect/>
          </a:stretch>
        </p:blipFill>
        <p:spPr bwMode="auto">
          <a:xfrm>
            <a:off x="6047379" y="2208945"/>
            <a:ext cx="5674577" cy="3413392"/>
          </a:xfrm>
          <a:prstGeom prst="rect">
            <a:avLst/>
          </a:prstGeom>
          <a:noFill/>
        </p:spPr>
      </p:pic>
    </p:spTree>
    <p:extLst>
      <p:ext uri="{BB962C8B-B14F-4D97-AF65-F5344CB8AC3E}">
        <p14:creationId xmlns:p14="http://schemas.microsoft.com/office/powerpoint/2010/main" val="13714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Divoký spirit</a:t>
            </a:r>
          </a:p>
        </p:txBody>
      </p:sp>
      <p:sp>
        <p:nvSpPr>
          <p:cNvPr id="4" name="Zástupný symbol pro text 3"/>
          <p:cNvSpPr>
            <a:spLocks noGrp="1"/>
          </p:cNvSpPr>
          <p:nvPr>
            <p:ph type="body" sz="half" idx="2"/>
          </p:nvPr>
        </p:nvSpPr>
        <p:spPr/>
        <p:txBody>
          <a:bodyPr>
            <a:normAutofit/>
          </a:bodyPr>
          <a:lstStyle/>
          <a:p>
            <a:r>
              <a:rPr lang="cs-CZ" dirty="0"/>
              <a:t>Když byla Lucky malá, její mamince, neohrožené krasojezdkyni, se stala nehoda. Holčička se proto z rodného </a:t>
            </a:r>
            <a:r>
              <a:rPr lang="cs-CZ" dirty="0" err="1"/>
              <a:t>Miradera</a:t>
            </a:r>
            <a:r>
              <a:rPr lang="cs-CZ" dirty="0"/>
              <a:t>, městečka na dohled od Divokého západu, odstěhovala do civilizace, ke starostlivé tetě </a:t>
            </a:r>
            <a:r>
              <a:rPr lang="cs-CZ" dirty="0" err="1"/>
              <a:t>Coře</a:t>
            </a:r>
            <a:r>
              <a:rPr lang="cs-CZ" dirty="0"/>
              <a:t>. Ta se z ní rozhodla vychovat klidné a rozumné děvče, což se ani trochu nepovedlo. Po sérii nešťastných příhod (ve většině z nich měla prsty) se Lucky vrací do rodného </a:t>
            </a:r>
            <a:r>
              <a:rPr lang="cs-CZ" dirty="0" err="1"/>
              <a:t>Miradera</a:t>
            </a:r>
            <a:r>
              <a:rPr lang="cs-CZ" dirty="0"/>
              <a:t>, jenže po letech si tu připadá spíš jako cizinka. Pak ovšem potká mustanga Spirita, tvora stejně divokého a nespoutaného, jako je ona sama. V tu chvíli se zrodí přátelství s velkým „P“, které ukončí až příjezd nelítostného obchodníka, jenž chce Spirita a další divoké koně ochočit a výhodně prodat. Lucky se jako správná kamarádka samozřejmě rozhodne, že mu v tom zabrání za každou cenu. </a:t>
            </a:r>
          </a:p>
          <a:p>
            <a:r>
              <a:rPr lang="cs-CZ" b="1" dirty="0">
                <a:solidFill>
                  <a:srgbClr val="FF0000"/>
                </a:solidFill>
              </a:rPr>
              <a:t>Monopol do 26. 4. 2024</a:t>
            </a:r>
          </a:p>
        </p:txBody>
      </p:sp>
      <p:pic>
        <p:nvPicPr>
          <p:cNvPr id="9218" name="Picture 2" descr="https://image.pmgstatic.com/cache/resized/w663/files/images/film/posters/166/246/166246250_864b93.jpg"/>
          <p:cNvPicPr>
            <a:picLocks noGrp="1" noChangeAspect="1" noChangeArrowheads="1"/>
          </p:cNvPicPr>
          <p:nvPr>
            <p:ph type="pic" idx="1"/>
          </p:nvPr>
        </p:nvPicPr>
        <p:blipFill>
          <a:blip r:embed="rId2"/>
          <a:srcRect l="11136" r="11136"/>
          <a:stretch>
            <a:fillRect/>
          </a:stretch>
        </p:blipFill>
        <p:spPr bwMode="auto">
          <a:prstGeom prst="rect">
            <a:avLst/>
          </a:prstGeom>
          <a:noFill/>
        </p:spPr>
      </p:pic>
    </p:spTree>
    <p:extLst>
      <p:ext uri="{BB962C8B-B14F-4D97-AF65-F5344CB8AC3E}">
        <p14:creationId xmlns:p14="http://schemas.microsoft.com/office/powerpoint/2010/main" val="350695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Moře kouzel</a:t>
            </a:r>
          </a:p>
        </p:txBody>
      </p:sp>
      <p:sp>
        <p:nvSpPr>
          <p:cNvPr id="6" name="Zástupný symbol pro text 5"/>
          <p:cNvSpPr>
            <a:spLocks noGrp="1"/>
          </p:cNvSpPr>
          <p:nvPr>
            <p:ph type="body" sz="half" idx="2"/>
          </p:nvPr>
        </p:nvSpPr>
        <p:spPr/>
        <p:txBody>
          <a:bodyPr/>
          <a:lstStyle/>
          <a:p>
            <a:r>
              <a:rPr lang="cs-CZ" dirty="0"/>
              <a:t>Mladý delfín </a:t>
            </a:r>
            <a:r>
              <a:rPr lang="cs-CZ" dirty="0" err="1"/>
              <a:t>Delfi</a:t>
            </a:r>
            <a:r>
              <a:rPr lang="cs-CZ" dirty="0"/>
              <a:t> je odjakživa </a:t>
            </a:r>
            <a:r>
              <a:rPr lang="cs-CZ" dirty="0" err="1"/>
              <a:t>strašpytlík</a:t>
            </a:r>
            <a:r>
              <a:rPr lang="cs-CZ" dirty="0"/>
              <a:t> a hodně velký stydlivka. V moři náhodou objeví kouzelnou klenbu, která dokáže každou rybu proměnit v to, čím si přeje být. A </a:t>
            </a:r>
            <a:r>
              <a:rPr lang="cs-CZ" dirty="0" err="1"/>
              <a:t>Delfi</a:t>
            </a:r>
            <a:r>
              <a:rPr lang="cs-CZ" dirty="0"/>
              <a:t> by si moc přál být statečný, aby v sobě našel odvahu vydat se hledat svého otce, který záhadně zmizel. Jenže než stihne cokoliv podniknout, klenbu použijí proradné murény. Díky jejímu kouzlu se stanou obrovité a zdá se, že už jim nic nestojí v cestě v jejich ďábelském plánu. Chtějí převzít vládu nad poklidným Rybím městem. </a:t>
            </a:r>
            <a:r>
              <a:rPr lang="cs-CZ" dirty="0" err="1"/>
              <a:t>Delfiho</a:t>
            </a:r>
            <a:r>
              <a:rPr lang="cs-CZ" dirty="0"/>
              <a:t> čeká nejtěžší výzva jeho života. S pomocí svých věrných kamarádů se musí pokusit získat sílu a moc, aby našel otce, porazil zákeřné murény a přitom možná získal i lásku svého života. Moře kouzel je rodinné animované dobrodružství z pera scenáristy </a:t>
            </a:r>
            <a:r>
              <a:rPr lang="cs-CZ" dirty="0" err="1"/>
              <a:t>Aleca</a:t>
            </a:r>
            <a:r>
              <a:rPr lang="cs-CZ" dirty="0"/>
              <a:t> </a:t>
            </a:r>
            <a:r>
              <a:rPr lang="cs-CZ" dirty="0" err="1"/>
              <a:t>Sokolowa</a:t>
            </a:r>
            <a:r>
              <a:rPr lang="cs-CZ" dirty="0"/>
              <a:t>, který byl nominován na Oscara za film </a:t>
            </a:r>
            <a:r>
              <a:rPr lang="cs-CZ" dirty="0" err="1"/>
              <a:t>Toy</a:t>
            </a:r>
            <a:r>
              <a:rPr lang="cs-CZ" dirty="0"/>
              <a:t> Story: Příběh hraček. </a:t>
            </a:r>
          </a:p>
        </p:txBody>
      </p:sp>
      <p:pic>
        <p:nvPicPr>
          <p:cNvPr id="8194" name="Picture 2" descr="https://image.pmgstatic.com/cache/resized/w663/files/images/film/posters/166/246/166246330_e47a7c.jpg"/>
          <p:cNvPicPr>
            <a:picLocks noGrp="1" noChangeAspect="1" noChangeArrowheads="1"/>
          </p:cNvPicPr>
          <p:nvPr>
            <p:ph type="pic" idx="1"/>
          </p:nvPr>
        </p:nvPicPr>
        <p:blipFill>
          <a:blip r:embed="rId2"/>
          <a:srcRect l="2941" r="2941"/>
          <a:stretch>
            <a:fillRect/>
          </a:stretch>
        </p:blipFill>
        <p:spPr bwMode="auto">
          <a:prstGeom prst="rect">
            <a:avLst/>
          </a:prstGeom>
          <a:noFill/>
        </p:spPr>
      </p:pic>
    </p:spTree>
    <p:extLst>
      <p:ext uri="{BB962C8B-B14F-4D97-AF65-F5344CB8AC3E}">
        <p14:creationId xmlns:p14="http://schemas.microsoft.com/office/powerpoint/2010/main" val="1908869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Hurá do džungle	</a:t>
            </a:r>
          </a:p>
        </p:txBody>
      </p:sp>
      <p:sp>
        <p:nvSpPr>
          <p:cNvPr id="4" name="Zástupný symbol pro text 3"/>
          <p:cNvSpPr>
            <a:spLocks noGrp="1"/>
          </p:cNvSpPr>
          <p:nvPr>
            <p:ph type="body" sz="half" idx="2"/>
          </p:nvPr>
        </p:nvSpPr>
        <p:spPr/>
        <p:txBody>
          <a:bodyPr>
            <a:normAutofit lnSpcReduction="10000"/>
          </a:bodyPr>
          <a:lstStyle/>
          <a:p>
            <a:r>
              <a:rPr lang="cs-CZ" dirty="0"/>
              <a:t>Jedno poklidné ráno se život zvířat v africké džungli obrátí vzhůru nohama. Nejlepší kamarádi, opičák </a:t>
            </a:r>
            <a:r>
              <a:rPr lang="cs-CZ" dirty="0" err="1"/>
              <a:t>Munki</a:t>
            </a:r>
            <a:r>
              <a:rPr lang="cs-CZ" dirty="0"/>
              <a:t> a slonice </a:t>
            </a:r>
            <a:r>
              <a:rPr lang="cs-CZ" dirty="0" err="1"/>
              <a:t>Chobotka</a:t>
            </a:r>
            <a:r>
              <a:rPr lang="cs-CZ" dirty="0"/>
              <a:t> zjistí, že z ničeho nic získali schopnost mluvit lidskou řečí. A velmi brzy odhalí příčinu tohoto zázraku: V džungli přistál mimozemšťan! S sebou si přivezl překladové zařízení, díky kterému zvířata mohou mluvit. Malý fialový návštěvník jménem </a:t>
            </a:r>
            <a:r>
              <a:rPr lang="cs-CZ" dirty="0" err="1"/>
              <a:t>Fneep</a:t>
            </a:r>
            <a:r>
              <a:rPr lang="cs-CZ" dirty="0"/>
              <a:t> byl vyslán svým otcem, krutým dobyvatelem vesmíru, obsadit planetu Zemi! Jenže </a:t>
            </a:r>
            <a:r>
              <a:rPr lang="cs-CZ" dirty="0" err="1"/>
              <a:t>Fneep</a:t>
            </a:r>
            <a:r>
              <a:rPr lang="cs-CZ" dirty="0"/>
              <a:t> je spíš roztomilý nešika, který rozhodně nemá talent na dobývání nových světů. Stýská se mu po domově, se svou vesmírnou lodí nešťastně havaroval a nutně potřebuje pomoc. </a:t>
            </a:r>
            <a:r>
              <a:rPr lang="cs-CZ" dirty="0" err="1"/>
              <a:t>Munki</a:t>
            </a:r>
            <a:r>
              <a:rPr lang="cs-CZ" dirty="0"/>
              <a:t>, </a:t>
            </a:r>
            <a:r>
              <a:rPr lang="cs-CZ" dirty="0" err="1"/>
              <a:t>Chobotka</a:t>
            </a:r>
            <a:r>
              <a:rPr lang="cs-CZ" dirty="0"/>
              <a:t> a jejich zvířecí přátelé se rozhodnou spojit síly, aby malému dobyvateli pomohli dostat se k mateřské lodi. Na jejich společné cestě zažijí spoustu legrace a </a:t>
            </a:r>
            <a:r>
              <a:rPr lang="cs-CZ" dirty="0" err="1"/>
              <a:t>Fneep</a:t>
            </a:r>
            <a:r>
              <a:rPr lang="cs-CZ" dirty="0"/>
              <a:t> poznává, že kamarádství může být největší silou ve vesmíru... </a:t>
            </a:r>
          </a:p>
        </p:txBody>
      </p:sp>
      <p:pic>
        <p:nvPicPr>
          <p:cNvPr id="6146" name="Picture 2" descr="https://image.pmgstatic.com/cache/resized/w663/files/images/film/posters/164/729/164729758_cf564d.jpg"/>
          <p:cNvPicPr>
            <a:picLocks noGrp="1" noChangeAspect="1" noChangeArrowheads="1"/>
          </p:cNvPicPr>
          <p:nvPr>
            <p:ph type="pic" idx="1"/>
          </p:nvPr>
        </p:nvPicPr>
        <p:blipFill>
          <a:blip r:embed="rId2"/>
          <a:srcRect l="25" r="25"/>
          <a:stretch>
            <a:fillRect/>
          </a:stretch>
        </p:blipFill>
        <p:spPr bwMode="auto">
          <a:prstGeom prst="rect">
            <a:avLst/>
          </a:prstGeom>
          <a:noFill/>
        </p:spPr>
      </p:pic>
    </p:spTree>
    <p:extLst>
      <p:ext uri="{BB962C8B-B14F-4D97-AF65-F5344CB8AC3E}">
        <p14:creationId xmlns:p14="http://schemas.microsoft.com/office/powerpoint/2010/main" val="67213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Pat a mat: kutilské trampoty	</a:t>
            </a:r>
          </a:p>
        </p:txBody>
      </p:sp>
      <p:sp>
        <p:nvSpPr>
          <p:cNvPr id="4" name="Zástupný symbol pro text 3"/>
          <p:cNvSpPr>
            <a:spLocks noGrp="1"/>
          </p:cNvSpPr>
          <p:nvPr>
            <p:ph type="body" sz="half" idx="2"/>
          </p:nvPr>
        </p:nvSpPr>
        <p:spPr/>
        <p:txBody>
          <a:bodyPr>
            <a:normAutofit/>
          </a:bodyPr>
          <a:lstStyle/>
          <a:p>
            <a:r>
              <a:rPr lang="cs-CZ" dirty="0"/>
              <a:t>A je to opět tady! Pat a Mat přicházejí ve zcela nových Kutilských trampotách! Série příběhů, která vyvolá úsměv na tvářích dětí i dospělých. Jakou lest vymyslí na zloděje, který jim krade jablka ze stromu? Mýt auto hadicí? To není nic pro Pata a Mata! Raději si postaví </a:t>
            </a:r>
            <a:r>
              <a:rPr lang="cs-CZ" dirty="0" err="1"/>
              <a:t>automyčku</a:t>
            </a:r>
            <a:r>
              <a:rPr lang="cs-CZ" dirty="0"/>
              <a:t>. Pro prázdný žaludek jsou palačinky velká dobrota, ale to otáčení na pánvi? To je pro kutily zbytečná námaha a zároveň ta správná výzva. Stejně jako výroba domácího moštu a křupavého popcornu. Pro naše dva kutily není žádná komplikace překážkou a žádná výzva dostatečně velká. Pat a Mat přinášejí další sérii nápadů, katastrof a originálních řešení. </a:t>
            </a:r>
          </a:p>
        </p:txBody>
      </p:sp>
      <p:pic>
        <p:nvPicPr>
          <p:cNvPr id="1026" name="Picture 2" descr="https://image.pmgstatic.com/cache/resized/w663/files/images/film/posters/164/324/164324612_163b78.jpg"/>
          <p:cNvPicPr>
            <a:picLocks noGrp="1" noChangeAspect="1" noChangeArrowheads="1"/>
          </p:cNvPicPr>
          <p:nvPr>
            <p:ph type="pic" idx="1"/>
          </p:nvPr>
        </p:nvPicPr>
        <p:blipFill>
          <a:blip r:embed="rId2"/>
          <a:srcRect l="2438" r="2438"/>
          <a:stretch>
            <a:fillRect/>
          </a:stretch>
        </p:blipFill>
        <p:spPr bwMode="auto">
          <a:prstGeom prst="rect">
            <a:avLst/>
          </a:prstGeom>
          <a:noFill/>
        </p:spPr>
      </p:pic>
    </p:spTree>
    <p:extLst>
      <p:ext uri="{BB962C8B-B14F-4D97-AF65-F5344CB8AC3E}">
        <p14:creationId xmlns:p14="http://schemas.microsoft.com/office/powerpoint/2010/main" val="3962338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pat a mat: zimní radovánky</a:t>
            </a:r>
          </a:p>
        </p:txBody>
      </p:sp>
      <p:sp>
        <p:nvSpPr>
          <p:cNvPr id="4" name="Zástupný symbol pro text 3"/>
          <p:cNvSpPr>
            <a:spLocks noGrp="1"/>
          </p:cNvSpPr>
          <p:nvPr>
            <p:ph type="body" sz="half" idx="2"/>
          </p:nvPr>
        </p:nvSpPr>
        <p:spPr/>
        <p:txBody>
          <a:bodyPr>
            <a:normAutofit/>
          </a:bodyPr>
          <a:lstStyle/>
          <a:p>
            <a:r>
              <a:rPr lang="cs-CZ" sz="1800" dirty="0"/>
              <a:t>Blíží se zima a naši známí kutilové to nemohou nechat jen tak. Navíc když je „zaskočí“ sněhová nadílka, která se jim snesla na zahradu. Jaký nový stroj na sníh naši dva kutilové vymyslí? Po dovádění na sněhu přijde vhod horká sauna, tak proč by si ji rovnou nepostavili. Jak si poradí s vánoční výzdobou a jaké dárky si kutilové nadělí pod vánočním stromečkem? A co teprve až si vyrobí Betlém a oslaví Silvestra.</a:t>
            </a:r>
          </a:p>
        </p:txBody>
      </p:sp>
      <p:pic>
        <p:nvPicPr>
          <p:cNvPr id="2050" name="Picture 2" descr="https://image.pmgstatic.com/cache/resized/w663/files/images/film/posters/163/379/163379009_bae22b.jpg"/>
          <p:cNvPicPr>
            <a:picLocks noGrp="1" noChangeAspect="1" noChangeArrowheads="1"/>
          </p:cNvPicPr>
          <p:nvPr>
            <p:ph type="pic" idx="1"/>
          </p:nvPr>
        </p:nvPicPr>
        <p:blipFill>
          <a:blip r:embed="rId2"/>
          <a:srcRect l="2891" r="2891"/>
          <a:stretch>
            <a:fillRect/>
          </a:stretch>
        </p:blipFill>
        <p:spPr bwMode="auto">
          <a:prstGeom prst="rect">
            <a:avLst/>
          </a:prstGeom>
          <a:noFill/>
        </p:spPr>
      </p:pic>
    </p:spTree>
    <p:extLst>
      <p:ext uri="{BB962C8B-B14F-4D97-AF65-F5344CB8AC3E}">
        <p14:creationId xmlns:p14="http://schemas.microsoft.com/office/powerpoint/2010/main" val="3962338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Ovečka </a:t>
            </a:r>
            <a:r>
              <a:rPr lang="cs-CZ" dirty="0" err="1"/>
              <a:t>Shaun</a:t>
            </a:r>
            <a:r>
              <a:rPr lang="cs-CZ" dirty="0"/>
              <a:t> ve filmu: </a:t>
            </a:r>
            <a:r>
              <a:rPr lang="cs-CZ" dirty="0" err="1"/>
              <a:t>Farmageddon</a:t>
            </a:r>
            <a:r>
              <a:rPr lang="cs-CZ" dirty="0"/>
              <a:t>	</a:t>
            </a:r>
          </a:p>
        </p:txBody>
      </p:sp>
      <p:sp>
        <p:nvSpPr>
          <p:cNvPr id="4" name="Zástupný symbol pro text 3"/>
          <p:cNvSpPr>
            <a:spLocks noGrp="1"/>
          </p:cNvSpPr>
          <p:nvPr>
            <p:ph type="body" sz="half" idx="2"/>
          </p:nvPr>
        </p:nvSpPr>
        <p:spPr/>
        <p:txBody>
          <a:bodyPr/>
          <a:lstStyle/>
          <a:p>
            <a:r>
              <a:rPr lang="cs-CZ" dirty="0"/>
              <a:t>Protože má </a:t>
            </a:r>
            <a:r>
              <a:rPr lang="cs-CZ" dirty="0" err="1"/>
              <a:t>Shaun</a:t>
            </a:r>
            <a:r>
              <a:rPr lang="cs-CZ" dirty="0"/>
              <a:t> jako vždy plná kopýtka práce s drážděním farmáře a </a:t>
            </a:r>
            <a:r>
              <a:rPr lang="cs-CZ" dirty="0" err="1"/>
              <a:t>Bitzera</a:t>
            </a:r>
            <a:r>
              <a:rPr lang="cs-CZ" dirty="0"/>
              <a:t>, ani si nevšimne podivných světel oznamujících tajemného návštěvníka z jiné galaxie… </a:t>
            </a:r>
          </a:p>
          <a:p>
            <a:r>
              <a:rPr lang="cs-CZ" dirty="0"/>
              <a:t>Poblíž farmy havaruje jedna pěkná mimozemská </a:t>
            </a:r>
            <a:r>
              <a:rPr lang="cs-CZ" dirty="0" err="1"/>
              <a:t>rošťanda</a:t>
            </a:r>
            <a:r>
              <a:rPr lang="cs-CZ" dirty="0"/>
              <a:t>. Seznamte se s </a:t>
            </a:r>
            <a:r>
              <a:rPr lang="cs-CZ" dirty="0" err="1"/>
              <a:t>Lu</a:t>
            </a:r>
            <a:r>
              <a:rPr lang="cs-CZ" dirty="0"/>
              <a:t>-</a:t>
            </a:r>
            <a:r>
              <a:rPr lang="cs-CZ" dirty="0" err="1"/>
              <a:t>Lou</a:t>
            </a:r>
            <a:r>
              <a:rPr lang="cs-CZ" dirty="0"/>
              <a:t>! Její nadpřirozené síly a lumpárny galaktické velikosti jsou přesně to pravé ořechové pro nezbedného </a:t>
            </a:r>
            <a:r>
              <a:rPr lang="cs-CZ" dirty="0" err="1"/>
              <a:t>Shauna</a:t>
            </a:r>
            <a:r>
              <a:rPr lang="cs-CZ" dirty="0"/>
              <a:t>. Ten se rychle chopí nové příležitosti a vyráží na </a:t>
            </a:r>
            <a:r>
              <a:rPr lang="cs-CZ" dirty="0" err="1"/>
              <a:t>intergalatickou</a:t>
            </a:r>
            <a:r>
              <a:rPr lang="cs-CZ" dirty="0"/>
              <a:t> misi zachránit malou návštěvnici před ďábelskou vládní organizací, která se jí snaží chytit a zneužít pro své </a:t>
            </a:r>
            <a:r>
              <a:rPr lang="cs-CZ" dirty="0" err="1"/>
              <a:t>nekalé</a:t>
            </a:r>
            <a:r>
              <a:rPr lang="cs-CZ" dirty="0"/>
              <a:t> cíle. Podaří se </a:t>
            </a:r>
            <a:r>
              <a:rPr lang="cs-CZ" dirty="0" err="1"/>
              <a:t>Shaunovi</a:t>
            </a:r>
            <a:r>
              <a:rPr lang="cs-CZ" dirty="0"/>
              <a:t> a jeho stádu odvrátit </a:t>
            </a:r>
            <a:r>
              <a:rPr lang="cs-CZ" dirty="0" err="1"/>
              <a:t>Farmageddon</a:t>
            </a:r>
            <a:r>
              <a:rPr lang="cs-CZ" dirty="0"/>
              <a:t> na farmě </a:t>
            </a:r>
            <a:r>
              <a:rPr lang="cs-CZ" dirty="0" err="1"/>
              <a:t>Mossy</a:t>
            </a:r>
            <a:r>
              <a:rPr lang="cs-CZ" dirty="0"/>
              <a:t> </a:t>
            </a:r>
            <a:r>
              <a:rPr lang="cs-CZ" dirty="0" err="1"/>
              <a:t>Bottom</a:t>
            </a:r>
            <a:r>
              <a:rPr lang="cs-CZ" dirty="0"/>
              <a:t>? Držte si klobouky, vydáváme se na vzrušující sci-fi dobrodružství z </a:t>
            </a:r>
            <a:r>
              <a:rPr lang="cs-CZ" dirty="0" err="1"/>
              <a:t>Mossy</a:t>
            </a:r>
            <a:r>
              <a:rPr lang="cs-CZ" dirty="0"/>
              <a:t> </a:t>
            </a:r>
            <a:r>
              <a:rPr lang="cs-CZ" dirty="0" err="1"/>
              <a:t>Bottom</a:t>
            </a:r>
            <a:r>
              <a:rPr lang="cs-CZ" dirty="0"/>
              <a:t> až do hlubokého vesmíru. </a:t>
            </a:r>
          </a:p>
        </p:txBody>
      </p:sp>
      <p:pic>
        <p:nvPicPr>
          <p:cNvPr id="3076" name="Picture 4" descr="https://image.pmgstatic.com/cache/resized/w663/files/images/film/posters/164/146/164146693_7c3f37.jpg"/>
          <p:cNvPicPr>
            <a:picLocks noGrp="1" noChangeAspect="1" noChangeArrowheads="1"/>
          </p:cNvPicPr>
          <p:nvPr>
            <p:ph type="pic" idx="1"/>
          </p:nvPr>
        </p:nvPicPr>
        <p:blipFill>
          <a:blip r:embed="rId2"/>
          <a:srcRect l="2891" r="2891"/>
          <a:stretch>
            <a:fillRect/>
          </a:stretch>
        </p:blipFill>
        <p:spPr bwMode="auto">
          <a:prstGeom prst="rect">
            <a:avLst/>
          </a:prstGeom>
          <a:noFill/>
        </p:spPr>
      </p:pic>
    </p:spTree>
    <p:extLst>
      <p:ext uri="{BB962C8B-B14F-4D97-AF65-F5344CB8AC3E}">
        <p14:creationId xmlns:p14="http://schemas.microsoft.com/office/powerpoint/2010/main" val="3962338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5400" dirty="0"/>
              <a:t>Vánoční filmy </a:t>
            </a:r>
          </a:p>
        </p:txBody>
      </p:sp>
      <p:sp>
        <p:nvSpPr>
          <p:cNvPr id="3" name="Podnadpis 2"/>
          <p:cNvSpPr>
            <a:spLocks noGrp="1"/>
          </p:cNvSpPr>
          <p:nvPr>
            <p:ph type="subTitle" idx="1"/>
          </p:nvPr>
        </p:nvSpPr>
        <p:spPr/>
        <p:txBody>
          <a:bodyPr/>
          <a:lstStyle/>
          <a:p>
            <a:r>
              <a:rPr lang="cs-CZ" dirty="0"/>
              <a:t>Nabídka filmů se zimní tématikou</a:t>
            </a:r>
          </a:p>
        </p:txBody>
      </p:sp>
    </p:spTree>
    <p:extLst>
      <p:ext uri="{BB962C8B-B14F-4D97-AF65-F5344CB8AC3E}">
        <p14:creationId xmlns:p14="http://schemas.microsoft.com/office/powerpoint/2010/main" val="4081750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 čertovi a jiné vánoční pohádky</a:t>
            </a:r>
          </a:p>
        </p:txBody>
      </p:sp>
      <p:sp>
        <p:nvSpPr>
          <p:cNvPr id="4" name="Zástupný symbol pro text 3"/>
          <p:cNvSpPr>
            <a:spLocks noGrp="1"/>
          </p:cNvSpPr>
          <p:nvPr>
            <p:ph type="body" sz="half" idx="2"/>
          </p:nvPr>
        </p:nvSpPr>
        <p:spPr>
          <a:xfrm>
            <a:off x="685800" y="3092521"/>
            <a:ext cx="5828016" cy="3126163"/>
          </a:xfrm>
        </p:spPr>
        <p:txBody>
          <a:bodyPr>
            <a:noAutofit/>
          </a:bodyPr>
          <a:lstStyle/>
          <a:p>
            <a:r>
              <a:rPr lang="cs-CZ" dirty="0"/>
              <a:t>Animované pásmo vánočních pohádek, které přináší to nejlepší z české animace a tradičních příběhů a tradic. Hlavní součástí pásma je pak pohádka </a:t>
            </a:r>
            <a:r>
              <a:rPr lang="cs-CZ" i="1" dirty="0"/>
              <a:t>O čertovi</a:t>
            </a:r>
            <a:r>
              <a:rPr lang="cs-CZ" dirty="0"/>
              <a:t> natočená na námět stejnojmenné knihy výtvarníka Pavla Čecha. </a:t>
            </a:r>
            <a:r>
              <a:rPr lang="cs-CZ" dirty="0" err="1"/>
              <a:t>Santa</a:t>
            </a:r>
            <a:r>
              <a:rPr lang="cs-CZ" dirty="0"/>
              <a:t> Klaus je sice milý strejda a leccos dovede, ale do české zimy patří Mikuláš, Ježíšek, koledy, vánoční ozdoby a samozřejmě, že i čerti a kominíci! Průvodcem mezi pohádkami je čert </a:t>
            </a:r>
            <a:r>
              <a:rPr lang="cs-CZ" dirty="0" err="1"/>
              <a:t>Florimón</a:t>
            </a:r>
            <a:r>
              <a:rPr lang="cs-CZ" dirty="0"/>
              <a:t>, jehož příběh je úplně ze všech největší a nejhlavnější a celé pásmo završí.</a:t>
            </a:r>
          </a:p>
        </p:txBody>
      </p:sp>
      <p:pic>
        <p:nvPicPr>
          <p:cNvPr id="7" name="Picture 2" descr="https://image.pmgstatic.com/cache/resized/w663/files/images/film/photos/165/766/165766435_c3497a.jpg"/>
          <p:cNvPicPr>
            <a:picLocks noGrp="1" noChangeAspect="1" noChangeArrowheads="1"/>
          </p:cNvPicPr>
          <p:nvPr>
            <p:ph type="pic" idx="1"/>
          </p:nvPr>
        </p:nvPicPr>
        <p:blipFill>
          <a:blip r:embed="rId2"/>
          <a:srcRect l="6319" r="6319"/>
          <a:stretch>
            <a:fillRect/>
          </a:stretch>
        </p:blipFill>
        <p:spPr bwMode="auto">
          <a:xfrm>
            <a:off x="6620658" y="2065106"/>
            <a:ext cx="5378701" cy="3454490"/>
          </a:xfrm>
          <a:prstGeom prst="rect">
            <a:avLst/>
          </a:prstGeom>
          <a:noFill/>
        </p:spPr>
      </p:pic>
    </p:spTree>
    <p:extLst>
      <p:ext uri="{BB962C8B-B14F-4D97-AF65-F5344CB8AC3E}">
        <p14:creationId xmlns:p14="http://schemas.microsoft.com/office/powerpoint/2010/main" val="3962338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Mimi a </a:t>
            </a:r>
            <a:r>
              <a:rPr lang="cs-CZ" dirty="0" err="1"/>
              <a:t>líza</a:t>
            </a:r>
            <a:r>
              <a:rPr lang="cs-CZ" dirty="0"/>
              <a:t>: záhada vánočního světla</a:t>
            </a:r>
          </a:p>
        </p:txBody>
      </p:sp>
      <p:sp>
        <p:nvSpPr>
          <p:cNvPr id="4" name="Zástupný symbol pro text 3"/>
          <p:cNvSpPr>
            <a:spLocks noGrp="1"/>
          </p:cNvSpPr>
          <p:nvPr>
            <p:ph type="body" sz="half" idx="2"/>
          </p:nvPr>
        </p:nvSpPr>
        <p:spPr/>
        <p:txBody>
          <a:bodyPr/>
          <a:lstStyle/>
          <a:p>
            <a:r>
              <a:rPr lang="cs-CZ" dirty="0"/>
              <a:t>Mimi a Líza jsou nevšední kamarádky. Jedna má oči stále zavřené a druhá je má otevřené dokořán. Ale obě se však umí dívat a společně vidět. Protože svět se dá vidět i rukama i ušima, jen to zkusit… Pásmo krátkých animovaných filmů pro malé děti </a:t>
            </a:r>
            <a:r>
              <a:rPr lang="cs-CZ"/>
              <a:t>i dospělé </a:t>
            </a:r>
            <a:r>
              <a:rPr lang="cs-CZ" dirty="0"/>
              <a:t>o neobyčejném přátelství dvou malých holčiček.</a:t>
            </a:r>
          </a:p>
        </p:txBody>
      </p:sp>
      <p:pic>
        <p:nvPicPr>
          <p:cNvPr id="38914" name="Picture 2" descr="https://image.pmgstatic.com/cache/resized/w663/files/images/film/posters/164/000/164000754_4e8c81.jpg"/>
          <p:cNvPicPr>
            <a:picLocks noGrp="1" noChangeAspect="1" noChangeArrowheads="1"/>
          </p:cNvPicPr>
          <p:nvPr>
            <p:ph type="pic" idx="1"/>
          </p:nvPr>
        </p:nvPicPr>
        <p:blipFill>
          <a:blip r:embed="rId2"/>
          <a:srcRect l="2841" r="2841"/>
          <a:stretch>
            <a:fillRect/>
          </a:stretch>
        </p:blipFill>
        <p:spPr bwMode="auto">
          <a:prstGeom prst="rect">
            <a:avLst/>
          </a:prstGeom>
          <a:noFill/>
        </p:spPr>
      </p:pic>
    </p:spTree>
    <p:extLst>
      <p:ext uri="{BB962C8B-B14F-4D97-AF65-F5344CB8AC3E}">
        <p14:creationId xmlns:p14="http://schemas.microsoft.com/office/powerpoint/2010/main" val="396233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40B4FA-16B8-75A4-8C11-3EC3DF1A5E49}"/>
              </a:ext>
            </a:extLst>
          </p:cNvPr>
          <p:cNvSpPr>
            <a:spLocks noGrp="1"/>
          </p:cNvSpPr>
          <p:nvPr>
            <p:ph type="title"/>
          </p:nvPr>
        </p:nvSpPr>
        <p:spPr/>
        <p:txBody>
          <a:bodyPr>
            <a:normAutofit/>
          </a:bodyPr>
          <a:lstStyle/>
          <a:p>
            <a:r>
              <a:rPr lang="cs-CZ" sz="3600" dirty="0"/>
              <a:t>Kouzelná beruška </a:t>
            </a:r>
            <a:br>
              <a:rPr lang="cs-CZ" sz="3600" dirty="0"/>
            </a:br>
            <a:r>
              <a:rPr lang="cs-CZ" sz="3600" dirty="0"/>
              <a:t>a černý kocour ve filmu</a:t>
            </a:r>
          </a:p>
        </p:txBody>
      </p:sp>
      <p:pic>
        <p:nvPicPr>
          <p:cNvPr id="6" name="Zástupný symbol obrázku 5">
            <a:extLst>
              <a:ext uri="{FF2B5EF4-FFF2-40B4-BE49-F238E27FC236}">
                <a16:creationId xmlns:a16="http://schemas.microsoft.com/office/drawing/2014/main" id="{D0E1CA21-A3E1-42AF-226A-94036F10A4AC}"/>
              </a:ext>
            </a:extLst>
          </p:cNvPr>
          <p:cNvPicPr>
            <a:picLocks noGrp="1" noChangeAspect="1"/>
          </p:cNvPicPr>
          <p:nvPr>
            <p:ph type="pic" idx="1"/>
          </p:nvPr>
        </p:nvPicPr>
        <p:blipFill>
          <a:blip r:embed="rId2"/>
          <a:srcRect l="2833" r="2833"/>
          <a:stretch>
            <a:fillRect/>
          </a:stretch>
        </p:blipFill>
        <p:spPr/>
      </p:pic>
      <p:sp>
        <p:nvSpPr>
          <p:cNvPr id="4" name="Zástupný text 3">
            <a:extLst>
              <a:ext uri="{FF2B5EF4-FFF2-40B4-BE49-F238E27FC236}">
                <a16:creationId xmlns:a16="http://schemas.microsoft.com/office/drawing/2014/main" id="{F0A1E1FA-2959-2366-7D98-0AA96231C3F0}"/>
              </a:ext>
            </a:extLst>
          </p:cNvPr>
          <p:cNvSpPr>
            <a:spLocks noGrp="1"/>
          </p:cNvSpPr>
          <p:nvPr>
            <p:ph type="body" sz="half" idx="2"/>
          </p:nvPr>
        </p:nvSpPr>
        <p:spPr/>
        <p:txBody>
          <a:bodyPr>
            <a:normAutofit/>
          </a:bodyPr>
          <a:lstStyle/>
          <a:p>
            <a:r>
              <a:rPr lang="cs-CZ" sz="2000" b="0" i="0" dirty="0">
                <a:effectLst/>
                <a:latin typeface="Lato" panose="020F0502020204030203" pitchFamily="34" charset="0"/>
              </a:rPr>
              <a:t>Populární seriál Kouzelná Beruška a Černý kocour se poprvé představí na plátnech kin jako celovečerní film. Přinese úplně nové dobrodružství, napětí, zábavu a hodně písniček. Především ale ukáže, jak to kdysi celé začalo, jak se z obyčejných a celkem nenápadných dětí stali superhrdinové Kouzelná Beruška a Černý kocour. Postavy do filmu namluvili stejní herci jako do seriálu.</a:t>
            </a:r>
            <a:endParaRPr lang="cs-CZ" sz="2000" dirty="0"/>
          </a:p>
        </p:txBody>
      </p:sp>
    </p:spTree>
    <p:extLst>
      <p:ext uri="{BB962C8B-B14F-4D97-AF65-F5344CB8AC3E}">
        <p14:creationId xmlns:p14="http://schemas.microsoft.com/office/powerpoint/2010/main" val="1988820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Vánoční pásmo pro děti </a:t>
            </a:r>
          </a:p>
        </p:txBody>
      </p:sp>
      <p:sp>
        <p:nvSpPr>
          <p:cNvPr id="4" name="Zástupný symbol pro text 3"/>
          <p:cNvSpPr>
            <a:spLocks noGrp="1"/>
          </p:cNvSpPr>
          <p:nvPr>
            <p:ph type="body" sz="half" idx="2"/>
          </p:nvPr>
        </p:nvSpPr>
        <p:spPr/>
        <p:txBody>
          <a:bodyPr>
            <a:normAutofit/>
          </a:bodyPr>
          <a:lstStyle/>
          <a:p>
            <a:r>
              <a:rPr lang="cs-CZ" dirty="0"/>
              <a:t>Pásmo klasických vánočních pohádek pro nejmenší, u kterého dospělí zažijí nostalgii dětských let. Uvidíte pohádky jako Vánoční sen, kterým vás provedou veselé skopičiny hadrového panáčka, který ožil ve štědrovečerním snu malé holčičky. Dále pak Žertíkem s </a:t>
            </a:r>
            <a:r>
              <a:rPr lang="cs-CZ" dirty="0" err="1"/>
              <a:t>čertíkem</a:t>
            </a:r>
            <a:r>
              <a:rPr lang="cs-CZ" dirty="0"/>
              <a:t>, kdy klid vánočního stromečku narušuje nezbedný </a:t>
            </a:r>
            <a:r>
              <a:rPr lang="cs-CZ" dirty="0" err="1"/>
              <a:t>čertík</a:t>
            </a:r>
            <a:r>
              <a:rPr lang="cs-CZ" dirty="0"/>
              <a:t>, jenž zlobí ostatní figurky z vizovického těsta. Můžete se také těšit na </a:t>
            </a:r>
            <a:br>
              <a:rPr lang="cs-CZ" dirty="0"/>
            </a:br>
            <a:r>
              <a:rPr lang="cs-CZ" dirty="0"/>
              <a:t>Měsíční pohádku (režie: Z. </a:t>
            </a:r>
            <a:r>
              <a:rPr lang="cs-CZ" dirty="0" err="1"/>
              <a:t>Miler</a:t>
            </a:r>
            <a:r>
              <a:rPr lang="cs-CZ" dirty="0"/>
              <a:t>, 1958), Kulička (režie: H. </a:t>
            </a:r>
            <a:r>
              <a:rPr lang="cs-CZ" dirty="0" err="1"/>
              <a:t>Týrlová</a:t>
            </a:r>
            <a:r>
              <a:rPr lang="cs-CZ" dirty="0"/>
              <a:t>, 1963) a Dva </a:t>
            </a:r>
            <a:r>
              <a:rPr lang="cs-CZ" dirty="0" err="1"/>
              <a:t>mrazíci</a:t>
            </a:r>
            <a:r>
              <a:rPr lang="cs-CZ" dirty="0"/>
              <a:t> (režie: Jiří Trnka, 1954).</a:t>
            </a:r>
            <a:br>
              <a:rPr lang="cs-CZ" dirty="0"/>
            </a:br>
            <a:endParaRPr lang="cs-CZ" dirty="0"/>
          </a:p>
        </p:txBody>
      </p:sp>
      <p:pic>
        <p:nvPicPr>
          <p:cNvPr id="8" name="Picture 2" descr="https://image.pmgstatic.com/cache/resized/w663/files/images/film/photos/160/536/160536487_71e414.jpg"/>
          <p:cNvPicPr>
            <a:picLocks noGrp="1" noChangeAspect="1" noChangeArrowheads="1"/>
          </p:cNvPicPr>
          <p:nvPr>
            <p:ph type="pic" idx="1"/>
          </p:nvPr>
        </p:nvPicPr>
        <p:blipFill>
          <a:blip r:embed="rId2"/>
          <a:srcRect l="17748" r="17748"/>
          <a:stretch>
            <a:fillRect/>
          </a:stretch>
        </p:blipFill>
        <p:spPr bwMode="auto">
          <a:xfrm>
            <a:off x="7479052" y="863065"/>
            <a:ext cx="4314825" cy="5478463"/>
          </a:xfrm>
          <a:prstGeom prst="rect">
            <a:avLst/>
          </a:prstGeom>
          <a:noFill/>
        </p:spPr>
      </p:pic>
    </p:spTree>
    <p:extLst>
      <p:ext uri="{BB962C8B-B14F-4D97-AF65-F5344CB8AC3E}">
        <p14:creationId xmlns:p14="http://schemas.microsoft.com/office/powerpoint/2010/main" val="3962338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Těšíme se na vaše objednávky</a:t>
            </a:r>
          </a:p>
        </p:txBody>
      </p:sp>
      <p:sp>
        <p:nvSpPr>
          <p:cNvPr id="6" name="Zástupný symbol pro obsah 5"/>
          <p:cNvSpPr>
            <a:spLocks noGrp="1"/>
          </p:cNvSpPr>
          <p:nvPr>
            <p:ph sz="half" idx="1"/>
          </p:nvPr>
        </p:nvSpPr>
        <p:spPr/>
        <p:txBody>
          <a:bodyPr/>
          <a:lstStyle/>
          <a:p>
            <a:endParaRPr lang="cs-CZ" dirty="0"/>
          </a:p>
          <a:p>
            <a:endParaRPr lang="cs-CZ" dirty="0"/>
          </a:p>
          <a:p>
            <a:r>
              <a:rPr lang="cs-CZ" dirty="0"/>
              <a:t>284 016 515</a:t>
            </a:r>
          </a:p>
          <a:p>
            <a:r>
              <a:rPr lang="cs-CZ" dirty="0"/>
              <a:t>734 785 010</a:t>
            </a:r>
          </a:p>
          <a:p>
            <a:endParaRPr lang="cs-CZ" dirty="0"/>
          </a:p>
          <a:p>
            <a:endParaRPr lang="cs-CZ" dirty="0"/>
          </a:p>
          <a:p>
            <a:endParaRPr lang="cs-CZ" dirty="0"/>
          </a:p>
          <a:p>
            <a:r>
              <a:rPr lang="cs-CZ" dirty="0"/>
              <a:t>pavel.rada@bohnice.cz</a:t>
            </a:r>
          </a:p>
        </p:txBody>
      </p:sp>
      <p:pic>
        <p:nvPicPr>
          <p:cNvPr id="17" name="Obrázek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290" y="4414883"/>
            <a:ext cx="824891" cy="776368"/>
          </a:xfrm>
          <a:prstGeom prst="rect">
            <a:avLst/>
          </a:prstGeom>
        </p:spPr>
      </p:pic>
      <p:pic>
        <p:nvPicPr>
          <p:cNvPr id="3" name="Zástupný symbol pro obsah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8232" y="2194559"/>
            <a:ext cx="857006" cy="857006"/>
          </a:xfrm>
        </p:spPr>
      </p:pic>
      <p:pic>
        <p:nvPicPr>
          <p:cNvPr id="20" name="Obrázek 19">
            <a:extLst>
              <a:ext uri="{FF2B5EF4-FFF2-40B4-BE49-F238E27FC236}">
                <a16:creationId xmlns:a16="http://schemas.microsoft.com/office/drawing/2014/main" id="{4E48B8F9-8FEC-D040-2A2D-DBC251DCBF63}"/>
              </a:ext>
            </a:extLst>
          </p:cNvPr>
          <p:cNvPicPr>
            <a:picLocks noChangeAspect="1"/>
          </p:cNvPicPr>
          <p:nvPr/>
        </p:nvPicPr>
        <p:blipFill>
          <a:blip r:embed="rId4"/>
          <a:stretch>
            <a:fillRect/>
          </a:stretch>
        </p:blipFill>
        <p:spPr>
          <a:xfrm>
            <a:off x="4343401" y="1886607"/>
            <a:ext cx="5933660" cy="3707454"/>
          </a:xfrm>
          <a:prstGeom prst="rect">
            <a:avLst/>
          </a:prstGeom>
        </p:spPr>
      </p:pic>
    </p:spTree>
    <p:extLst>
      <p:ext uri="{BB962C8B-B14F-4D97-AF65-F5344CB8AC3E}">
        <p14:creationId xmlns:p14="http://schemas.microsoft.com/office/powerpoint/2010/main" val="416936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87C895-C761-2A32-77E8-30283CBA48C2}"/>
              </a:ext>
            </a:extLst>
          </p:cNvPr>
          <p:cNvSpPr>
            <a:spLocks noGrp="1"/>
          </p:cNvSpPr>
          <p:nvPr>
            <p:ph type="title"/>
          </p:nvPr>
        </p:nvSpPr>
        <p:spPr/>
        <p:txBody>
          <a:bodyPr>
            <a:normAutofit/>
          </a:bodyPr>
          <a:lstStyle/>
          <a:p>
            <a:r>
              <a:rPr lang="cs-CZ" sz="3600" dirty="0"/>
              <a:t>TLAPKOVÁ PATROLA VE VELKOFILMU</a:t>
            </a:r>
          </a:p>
        </p:txBody>
      </p:sp>
      <p:pic>
        <p:nvPicPr>
          <p:cNvPr id="6" name="Zástupný symbol obrázku 5">
            <a:extLst>
              <a:ext uri="{FF2B5EF4-FFF2-40B4-BE49-F238E27FC236}">
                <a16:creationId xmlns:a16="http://schemas.microsoft.com/office/drawing/2014/main" id="{AD16392E-9B8F-955A-DE3C-5903EB6008E3}"/>
              </a:ext>
            </a:extLst>
          </p:cNvPr>
          <p:cNvPicPr>
            <a:picLocks noGrp="1" noChangeAspect="1"/>
          </p:cNvPicPr>
          <p:nvPr>
            <p:ph type="pic" idx="1"/>
          </p:nvPr>
        </p:nvPicPr>
        <p:blipFill>
          <a:blip r:embed="rId2"/>
          <a:srcRect l="2833" r="2833"/>
          <a:stretch>
            <a:fillRect/>
          </a:stretch>
        </p:blipFill>
        <p:spPr/>
      </p:pic>
      <p:sp>
        <p:nvSpPr>
          <p:cNvPr id="4" name="Zástupný text 3">
            <a:extLst>
              <a:ext uri="{FF2B5EF4-FFF2-40B4-BE49-F238E27FC236}">
                <a16:creationId xmlns:a16="http://schemas.microsoft.com/office/drawing/2014/main" id="{3B0EDB3F-E9D7-D433-0450-A8E990C16849}"/>
              </a:ext>
            </a:extLst>
          </p:cNvPr>
          <p:cNvSpPr>
            <a:spLocks noGrp="1"/>
          </p:cNvSpPr>
          <p:nvPr>
            <p:ph type="body" sz="half" idx="2"/>
          </p:nvPr>
        </p:nvSpPr>
        <p:spPr/>
        <p:txBody>
          <a:bodyPr>
            <a:normAutofit/>
          </a:bodyPr>
          <a:lstStyle/>
          <a:p>
            <a:r>
              <a:rPr lang="cs-CZ" sz="2400" b="0" i="0" dirty="0">
                <a:effectLst/>
                <a:latin typeface="Lato" panose="020F0502020204030203" pitchFamily="34" charset="0"/>
              </a:rPr>
              <a:t>Nejroztomilejší psí záchranáři z </a:t>
            </a:r>
            <a:r>
              <a:rPr lang="cs-CZ" sz="2400" b="0" i="0" dirty="0" err="1">
                <a:effectLst/>
                <a:latin typeface="Lato" panose="020F0502020204030203" pitchFamily="34" charset="0"/>
              </a:rPr>
              <a:t>Tlapkové</a:t>
            </a:r>
            <a:r>
              <a:rPr lang="cs-CZ" sz="2400" b="0" i="0" dirty="0">
                <a:effectLst/>
                <a:latin typeface="Lato" panose="020F0502020204030203" pitchFamily="34" charset="0"/>
              </a:rPr>
              <a:t> patroly se vracejí s dalším velkým dobrodružstvím. V hlavní roli budou tentokrát </a:t>
            </a:r>
            <a:r>
              <a:rPr lang="cs-CZ" sz="2400" b="0" i="0" dirty="0" err="1">
                <a:effectLst/>
                <a:latin typeface="Lato" panose="020F0502020204030203" pitchFamily="34" charset="0"/>
              </a:rPr>
              <a:t>superschopnosti</a:t>
            </a:r>
            <a:r>
              <a:rPr lang="cs-CZ" sz="2400" b="0" i="0" dirty="0">
                <a:effectLst/>
                <a:latin typeface="Lato" panose="020F0502020204030203" pitchFamily="34" charset="0"/>
              </a:rPr>
              <a:t>, které naši hrdinové získají poté, co na jejich domov dopadne meteorit.</a:t>
            </a:r>
            <a:endParaRPr lang="cs-CZ" sz="2400" dirty="0"/>
          </a:p>
        </p:txBody>
      </p:sp>
    </p:spTree>
    <p:extLst>
      <p:ext uri="{BB962C8B-B14F-4D97-AF65-F5344CB8AC3E}">
        <p14:creationId xmlns:p14="http://schemas.microsoft.com/office/powerpoint/2010/main" val="234456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C589B3-A981-64A6-7410-0D347D97F86F}"/>
              </a:ext>
            </a:extLst>
          </p:cNvPr>
          <p:cNvSpPr>
            <a:spLocks noGrp="1"/>
          </p:cNvSpPr>
          <p:nvPr>
            <p:ph type="title"/>
          </p:nvPr>
        </p:nvSpPr>
        <p:spPr/>
        <p:txBody>
          <a:bodyPr>
            <a:normAutofit/>
          </a:bodyPr>
          <a:lstStyle/>
          <a:p>
            <a:r>
              <a:rPr lang="cs-CZ" sz="4000" dirty="0"/>
              <a:t>Mlsné medvědí příběhy: na PÓL</a:t>
            </a:r>
          </a:p>
        </p:txBody>
      </p:sp>
      <p:pic>
        <p:nvPicPr>
          <p:cNvPr id="6" name="Zástupný symbol obrázku 5">
            <a:extLst>
              <a:ext uri="{FF2B5EF4-FFF2-40B4-BE49-F238E27FC236}">
                <a16:creationId xmlns:a16="http://schemas.microsoft.com/office/drawing/2014/main" id="{FB3A5D5B-FA55-DA1D-869D-2877EDEB3BAD}"/>
              </a:ext>
            </a:extLst>
          </p:cNvPr>
          <p:cNvPicPr>
            <a:picLocks noGrp="1" noChangeAspect="1"/>
          </p:cNvPicPr>
          <p:nvPr>
            <p:ph type="pic" idx="1"/>
          </p:nvPr>
        </p:nvPicPr>
        <p:blipFill>
          <a:blip r:embed="rId2"/>
          <a:srcRect l="3611" r="3611"/>
          <a:stretch>
            <a:fillRect/>
          </a:stretch>
        </p:blipFill>
        <p:spPr/>
      </p:pic>
      <p:sp>
        <p:nvSpPr>
          <p:cNvPr id="4" name="Zástupný text 3">
            <a:extLst>
              <a:ext uri="{FF2B5EF4-FFF2-40B4-BE49-F238E27FC236}">
                <a16:creationId xmlns:a16="http://schemas.microsoft.com/office/drawing/2014/main" id="{21D1C131-C635-73C4-87CE-C3D9BA86F1F4}"/>
              </a:ext>
            </a:extLst>
          </p:cNvPr>
          <p:cNvSpPr>
            <a:spLocks noGrp="1"/>
          </p:cNvSpPr>
          <p:nvPr>
            <p:ph type="body" sz="half" idx="2"/>
          </p:nvPr>
        </p:nvSpPr>
        <p:spPr/>
        <p:txBody>
          <a:bodyPr>
            <a:normAutofit/>
          </a:bodyPr>
          <a:lstStyle/>
          <a:p>
            <a:r>
              <a:rPr lang="cs-CZ" sz="2000" b="0" i="0" dirty="0">
                <a:effectLst/>
                <a:latin typeface="Lato" panose="020F0502020204030203" pitchFamily="34" charset="0"/>
              </a:rPr>
              <a:t>Nerozluční medvědí kamarádi se vrací na plátna kin ve zbrusu novém polárním dobrodružství. Velký Nedvěd a mrňous Miška mají tentokrát velké plány: žádný zimní spánek, žádné lenošení! Chlupáči s věčně hladovými bříšky přijali pozvání od lední medvědice a vyrážejí na nanukový festival na dalekém pólu. Čeká je hodně dobrodružná a napínavá cesta. Není nic lepšího než poznat nové kamarády z různých koutů světa a zažít spoustu zábavy. </a:t>
            </a:r>
            <a:endParaRPr lang="cs-CZ" sz="2000" dirty="0"/>
          </a:p>
        </p:txBody>
      </p:sp>
    </p:spTree>
    <p:extLst>
      <p:ext uri="{BB962C8B-B14F-4D97-AF65-F5344CB8AC3E}">
        <p14:creationId xmlns:p14="http://schemas.microsoft.com/office/powerpoint/2010/main" val="50744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Mlsné </a:t>
            </a:r>
            <a:r>
              <a:rPr lang="cs-CZ" sz="4000" dirty="0" err="1"/>
              <a:t>mědvědí</a:t>
            </a:r>
            <a:r>
              <a:rPr lang="cs-CZ" sz="4000" dirty="0"/>
              <a:t> příběhy</a:t>
            </a:r>
          </a:p>
        </p:txBody>
      </p:sp>
      <p:sp>
        <p:nvSpPr>
          <p:cNvPr id="4" name="Zástupný symbol pro text 3"/>
          <p:cNvSpPr>
            <a:spLocks noGrp="1"/>
          </p:cNvSpPr>
          <p:nvPr>
            <p:ph type="body" sz="half" idx="2"/>
          </p:nvPr>
        </p:nvSpPr>
        <p:spPr/>
        <p:txBody>
          <a:bodyPr>
            <a:normAutofit/>
          </a:bodyPr>
          <a:lstStyle/>
          <a:p>
            <a:r>
              <a:rPr lang="cs-CZ" sz="1800" dirty="0"/>
              <a:t>Jeden je velký a druhý mrňousek. Oba jsou medvědi a oba mají pořád hlad. Ale nejen láska k dobrému jídlu z nich dělá nejlepší kamarády. Jejich hlavním společným cílem je pořádně si nacpat břicha, a tak se většina jejich každodenních dobrodružství točí kolem toho, jak se co nejsnadněji dostat k něčemu opravdu dobrému k snědku. Mnohdy se jim ale stane, že i ten nejlepší plán nevychází podle původních představ. I přes všechny nezdary ale dopadnou jejich příhody nakonec šťastně. </a:t>
            </a:r>
          </a:p>
        </p:txBody>
      </p:sp>
      <p:pic>
        <p:nvPicPr>
          <p:cNvPr id="7170" name="Picture 2" descr="https://image.pmgstatic.com/cache/resized/w663/files/images/film/posters/164/233/164233361_5d511a.png"/>
          <p:cNvPicPr>
            <a:picLocks noGrp="1" noChangeAspect="1" noChangeArrowheads="1"/>
          </p:cNvPicPr>
          <p:nvPr>
            <p:ph type="pic" idx="1"/>
          </p:nvPr>
        </p:nvPicPr>
        <p:blipFill>
          <a:blip r:embed="rId2"/>
          <a:srcRect l="2841" r="2841"/>
          <a:stretch>
            <a:fillRect/>
          </a:stretch>
        </p:blipFill>
        <p:spPr bwMode="auto">
          <a:prstGeom prst="rect">
            <a:avLst/>
          </a:prstGeom>
          <a:noFill/>
        </p:spPr>
      </p:pic>
    </p:spTree>
    <p:extLst>
      <p:ext uri="{BB962C8B-B14F-4D97-AF65-F5344CB8AC3E}">
        <p14:creationId xmlns:p14="http://schemas.microsoft.com/office/powerpoint/2010/main" val="539806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40B4FA-16B8-75A4-8C11-3EC3DF1A5E49}"/>
              </a:ext>
            </a:extLst>
          </p:cNvPr>
          <p:cNvSpPr>
            <a:spLocks noGrp="1"/>
          </p:cNvSpPr>
          <p:nvPr>
            <p:ph type="title"/>
          </p:nvPr>
        </p:nvSpPr>
        <p:spPr/>
        <p:txBody>
          <a:bodyPr>
            <a:normAutofit/>
          </a:bodyPr>
          <a:lstStyle/>
          <a:p>
            <a:r>
              <a:rPr lang="cs-CZ" sz="4400" dirty="0"/>
              <a:t>Letíme 2</a:t>
            </a:r>
          </a:p>
        </p:txBody>
      </p:sp>
      <p:sp>
        <p:nvSpPr>
          <p:cNvPr id="4" name="Zástupný text 3">
            <a:extLst>
              <a:ext uri="{FF2B5EF4-FFF2-40B4-BE49-F238E27FC236}">
                <a16:creationId xmlns:a16="http://schemas.microsoft.com/office/drawing/2014/main" id="{F0A1E1FA-2959-2366-7D98-0AA96231C3F0}"/>
              </a:ext>
            </a:extLst>
          </p:cNvPr>
          <p:cNvSpPr>
            <a:spLocks noGrp="1"/>
          </p:cNvSpPr>
          <p:nvPr>
            <p:ph type="body" sz="half" idx="2"/>
          </p:nvPr>
        </p:nvSpPr>
        <p:spPr/>
        <p:txBody>
          <a:bodyPr>
            <a:normAutofit/>
          </a:bodyPr>
          <a:lstStyle/>
          <a:p>
            <a:r>
              <a:rPr lang="cs-CZ" sz="2000" dirty="0"/>
              <a:t>Malého vrabčáka Ríšu vychovávají odmalička čápi. Když však odvážnému Ríšovi zakáže starý čáp vést čapí hejno, </a:t>
            </a:r>
            <a:r>
              <a:rPr lang="cs-CZ" sz="2000" dirty="0" err="1"/>
              <a:t>rozlobený</a:t>
            </a:r>
            <a:r>
              <a:rPr lang="cs-CZ" sz="2000" dirty="0"/>
              <a:t> vrabčák opustí svoji dosavadní čapí rodinu a odejde pryč hledat nová dobrodružství. Zaletí až do dalekého pouštního města, kde najde nové kamarády, kterým je potřeba pomoci. Dohromady se pustí do boje proti nafoukanému pávovi. </a:t>
            </a:r>
          </a:p>
        </p:txBody>
      </p:sp>
      <p:pic>
        <p:nvPicPr>
          <p:cNvPr id="8" name="Zástupný symbol obrázku 7">
            <a:extLst>
              <a:ext uri="{FF2B5EF4-FFF2-40B4-BE49-F238E27FC236}">
                <a16:creationId xmlns:a16="http://schemas.microsoft.com/office/drawing/2014/main" id="{24B60A89-8E97-5E70-4FB7-D5383A7CCF3A}"/>
              </a:ext>
            </a:extLst>
          </p:cNvPr>
          <p:cNvPicPr>
            <a:picLocks noGrp="1" noChangeAspect="1"/>
          </p:cNvPicPr>
          <p:nvPr>
            <p:ph type="pic" idx="1"/>
          </p:nvPr>
        </p:nvPicPr>
        <p:blipFill>
          <a:blip r:embed="rId2"/>
          <a:srcRect l="1785" r="1785"/>
          <a:stretch>
            <a:fillRect/>
          </a:stretch>
        </p:blipFill>
        <p:spPr/>
      </p:pic>
    </p:spTree>
    <p:extLst>
      <p:ext uri="{BB962C8B-B14F-4D97-AF65-F5344CB8AC3E}">
        <p14:creationId xmlns:p14="http://schemas.microsoft.com/office/powerpoint/2010/main" val="106310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E484D-1B81-063E-5A3A-43BB607F1EF7}"/>
              </a:ext>
            </a:extLst>
          </p:cNvPr>
          <p:cNvSpPr>
            <a:spLocks noGrp="1"/>
          </p:cNvSpPr>
          <p:nvPr>
            <p:ph type="title"/>
          </p:nvPr>
        </p:nvSpPr>
        <p:spPr/>
        <p:txBody>
          <a:bodyPr/>
          <a:lstStyle/>
          <a:p>
            <a:r>
              <a:rPr lang="cs-CZ" dirty="0"/>
              <a:t>Myška a medvěd na cestách</a:t>
            </a:r>
          </a:p>
        </p:txBody>
      </p:sp>
      <p:pic>
        <p:nvPicPr>
          <p:cNvPr id="6" name="Zástupný symbol obrázku 5">
            <a:extLst>
              <a:ext uri="{FF2B5EF4-FFF2-40B4-BE49-F238E27FC236}">
                <a16:creationId xmlns:a16="http://schemas.microsoft.com/office/drawing/2014/main" id="{1456770B-4B9B-1CDA-2D70-C94B047B3602}"/>
              </a:ext>
            </a:extLst>
          </p:cNvPr>
          <p:cNvPicPr>
            <a:picLocks noGrp="1" noChangeAspect="1"/>
          </p:cNvPicPr>
          <p:nvPr>
            <p:ph type="pic" idx="1"/>
          </p:nvPr>
        </p:nvPicPr>
        <p:blipFill>
          <a:blip r:embed="rId2"/>
          <a:srcRect l="3000" r="3000"/>
          <a:stretch>
            <a:fillRect/>
          </a:stretch>
        </p:blipFill>
        <p:spPr/>
      </p:pic>
      <p:sp>
        <p:nvSpPr>
          <p:cNvPr id="4" name="Zástupný text 3">
            <a:extLst>
              <a:ext uri="{FF2B5EF4-FFF2-40B4-BE49-F238E27FC236}">
                <a16:creationId xmlns:a16="http://schemas.microsoft.com/office/drawing/2014/main" id="{878D685B-4AC1-F40F-246B-DBFEF29671E8}"/>
              </a:ext>
            </a:extLst>
          </p:cNvPr>
          <p:cNvSpPr>
            <a:spLocks noGrp="1"/>
          </p:cNvSpPr>
          <p:nvPr>
            <p:ph type="body" sz="half" idx="2"/>
          </p:nvPr>
        </p:nvSpPr>
        <p:spPr/>
        <p:txBody>
          <a:bodyPr>
            <a:normAutofit lnSpcReduction="10000"/>
          </a:bodyPr>
          <a:lstStyle/>
          <a:p>
            <a:r>
              <a:rPr lang="cs-CZ" b="0" i="0" dirty="0">
                <a:effectLst/>
                <a:latin typeface="Lato" panose="020F0502020204030203" pitchFamily="34" charset="0"/>
              </a:rPr>
              <a:t>I když jsou různě velcí, jeden je upovídaný a druhý místo povídání raději hraje na housle či harmoniku, jsou medvěd Ernest a myška Celestina nerozlučnými kamarády. Když se tak trochu i Celestininým přičiněním rozbijí Ernestovy zamilované housle, musí se vrátit do jeho rodné země </a:t>
            </a:r>
            <a:r>
              <a:rPr lang="cs-CZ" b="0" i="0" dirty="0" err="1">
                <a:effectLst/>
                <a:latin typeface="Lato" panose="020F0502020204030203" pitchFamily="34" charset="0"/>
              </a:rPr>
              <a:t>Breptánie</a:t>
            </a:r>
            <a:r>
              <a:rPr lang="cs-CZ" b="0" i="0" dirty="0">
                <a:effectLst/>
                <a:latin typeface="Lato" panose="020F0502020204030203" pitchFamily="34" charset="0"/>
              </a:rPr>
              <a:t>. Protože jen tam je dokáží opravit, je to totiž země hudbě a hudebníkům zaslíbená. Když však Ernest a Celestina do </a:t>
            </a:r>
            <a:r>
              <a:rPr lang="cs-CZ" b="0" i="0" dirty="0" err="1">
                <a:effectLst/>
                <a:latin typeface="Lato" panose="020F0502020204030203" pitchFamily="34" charset="0"/>
              </a:rPr>
              <a:t>Breptánie</a:t>
            </a:r>
            <a:r>
              <a:rPr lang="cs-CZ" b="0" i="0" dirty="0">
                <a:effectLst/>
                <a:latin typeface="Lato" panose="020F0502020204030203" pitchFamily="34" charset="0"/>
              </a:rPr>
              <a:t> navzdory všem překážkám dorazí, čeká je hodně nemilé překvapení. Něco se zásadně změnilo a pokazilo. Jakékoliv hraní na hudební nástroje nebo i jen pouhý zpěv jsou totiž v celé zemi zákonem zakázané a na dodržování tohoto nařízení dokonce dohlíží speciální policie! Ale Ernest a Celestina se tímto nesmyslem rozhodně nemíní řídit, zejména když se potkají s hrdinnými členy hudebního odboje. Společně se pokusí tuto nespravedlnost a nesmyslnost napravit, aby se do medvědí země vrátila nejen hudba ale i radost, kterou</a:t>
            </a:r>
            <a:endParaRPr lang="cs-CZ" dirty="0"/>
          </a:p>
        </p:txBody>
      </p:sp>
    </p:spTree>
    <p:extLst>
      <p:ext uri="{BB962C8B-B14F-4D97-AF65-F5344CB8AC3E}">
        <p14:creationId xmlns:p14="http://schemas.microsoft.com/office/powerpoint/2010/main" val="251555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42DC01-2143-D563-4A1F-854BCB779078}"/>
              </a:ext>
            </a:extLst>
          </p:cNvPr>
          <p:cNvSpPr>
            <a:spLocks noGrp="1"/>
          </p:cNvSpPr>
          <p:nvPr>
            <p:ph type="title"/>
          </p:nvPr>
        </p:nvSpPr>
        <p:spPr/>
        <p:txBody>
          <a:bodyPr/>
          <a:lstStyle/>
          <a:p>
            <a:r>
              <a:rPr lang="cs-CZ" dirty="0"/>
              <a:t>Nina a ježkovo tajemství</a:t>
            </a:r>
          </a:p>
        </p:txBody>
      </p:sp>
      <p:pic>
        <p:nvPicPr>
          <p:cNvPr id="6" name="Zástupný symbol obrázku 5">
            <a:extLst>
              <a:ext uri="{FF2B5EF4-FFF2-40B4-BE49-F238E27FC236}">
                <a16:creationId xmlns:a16="http://schemas.microsoft.com/office/drawing/2014/main" id="{12814E4D-7D1C-AB33-98AD-E5B0A2883944}"/>
              </a:ext>
            </a:extLst>
          </p:cNvPr>
          <p:cNvPicPr>
            <a:picLocks noGrp="1" noChangeAspect="1"/>
          </p:cNvPicPr>
          <p:nvPr>
            <p:ph type="pic" idx="1"/>
          </p:nvPr>
        </p:nvPicPr>
        <p:blipFill>
          <a:blip r:embed="rId2"/>
          <a:srcRect t="7826" b="7826"/>
          <a:stretch>
            <a:fillRect/>
          </a:stretch>
        </p:blipFill>
        <p:spPr/>
      </p:pic>
      <p:sp>
        <p:nvSpPr>
          <p:cNvPr id="4" name="Zástupný text 3">
            <a:extLst>
              <a:ext uri="{FF2B5EF4-FFF2-40B4-BE49-F238E27FC236}">
                <a16:creationId xmlns:a16="http://schemas.microsoft.com/office/drawing/2014/main" id="{EE509809-47BC-1447-25BD-998B30E4C1F7}"/>
              </a:ext>
            </a:extLst>
          </p:cNvPr>
          <p:cNvSpPr>
            <a:spLocks noGrp="1"/>
          </p:cNvSpPr>
          <p:nvPr>
            <p:ph type="body" sz="half" idx="2"/>
          </p:nvPr>
        </p:nvSpPr>
        <p:spPr/>
        <p:txBody>
          <a:bodyPr/>
          <a:lstStyle/>
          <a:p>
            <a:r>
              <a:rPr lang="cs-CZ" b="0" i="0" dirty="0">
                <a:effectLst/>
                <a:latin typeface="Lato" panose="020F0502020204030203" pitchFamily="34" charset="0"/>
              </a:rPr>
              <a:t>Desetiletá Nina miluje tatínkovy pohádky o ježkovi, který objevuje svět. Jednoho večera ale tatínek vyprávět nepřijde. Ztratil totiž práci a svět celé rodiny se obrátil vzhůru nohama. Nina se bojí, co bude dál, a když zaslechne zvěsti o pokladu, který je ukryt kdesi ve staré tatínkově továrně, rozhodne se se svým nejlepším kamarádem </a:t>
            </a:r>
            <a:r>
              <a:rPr lang="cs-CZ" b="0" i="0" dirty="0" err="1">
                <a:effectLst/>
                <a:latin typeface="Lato" panose="020F0502020204030203" pitchFamily="34" charset="0"/>
              </a:rPr>
              <a:t>Mehdim</a:t>
            </a:r>
            <a:r>
              <a:rPr lang="cs-CZ" b="0" i="0" dirty="0">
                <a:effectLst/>
                <a:latin typeface="Lato" panose="020F0502020204030203" pitchFamily="34" charset="0"/>
              </a:rPr>
              <a:t> podniknout odvážnou akci. Chtějí poklad najít a rozdělit peníze mezi otce a jeho kolegy. </a:t>
            </a:r>
            <a:r>
              <a:rPr lang="cs-CZ" b="0" i="0">
                <a:effectLst/>
                <a:latin typeface="Lato" panose="020F0502020204030203" pitchFamily="34" charset="0"/>
              </a:rPr>
              <a:t>Bláznivé dobrodružství začíná…</a:t>
            </a:r>
            <a:endParaRPr lang="cs-CZ"/>
          </a:p>
        </p:txBody>
      </p:sp>
    </p:spTree>
    <p:extLst>
      <p:ext uri="{BB962C8B-B14F-4D97-AF65-F5344CB8AC3E}">
        <p14:creationId xmlns:p14="http://schemas.microsoft.com/office/powerpoint/2010/main" val="2999872365"/>
      </p:ext>
    </p:extLst>
  </p:cSld>
  <p:clrMapOvr>
    <a:masterClrMapping/>
  </p:clrMapOvr>
</p:sld>
</file>

<file path=ppt/theme/theme1.xml><?xml version="1.0" encoding="utf-8"?>
<a:theme xmlns:a="http://schemas.openxmlformats.org/drawingml/2006/main" name="Kondenzační stopa">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TM04033937[[fn=Kondenzační stopa]]</Template>
  <TotalTime>764</TotalTime>
  <Words>2518</Words>
  <Application>Microsoft Office PowerPoint</Application>
  <PresentationFormat>Širokoúhlá obrazovka</PresentationFormat>
  <Paragraphs>81</Paragraphs>
  <Slides>31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31</vt:i4>
      </vt:variant>
    </vt:vector>
  </HeadingPairs>
  <TitlesOfParts>
    <vt:vector size="35" baseType="lpstr">
      <vt:lpstr>Arial</vt:lpstr>
      <vt:lpstr>Century Gothic</vt:lpstr>
      <vt:lpstr>Lato</vt:lpstr>
      <vt:lpstr>Kondenzační stopa</vt:lpstr>
      <vt:lpstr>Kino v Divadle Za plotem </vt:lpstr>
      <vt:lpstr>Prezentace aplikace PowerPoint</vt:lpstr>
      <vt:lpstr>Kouzelná beruška  a černý kocour ve filmu</vt:lpstr>
      <vt:lpstr>TLAPKOVÁ PATROLA VE VELKOFILMU</vt:lpstr>
      <vt:lpstr>Mlsné medvědí příběhy: na PÓL</vt:lpstr>
      <vt:lpstr>Mlsné mědvědí příběhy</vt:lpstr>
      <vt:lpstr>Letíme 2</vt:lpstr>
      <vt:lpstr>Myška a medvěd na cestách</vt:lpstr>
      <vt:lpstr>Nina a ježkovo tajemství</vt:lpstr>
      <vt:lpstr>Esa z pralesa 2:  světové dobrodružství</vt:lpstr>
      <vt:lpstr>Mavka: strážkyně lesa</vt:lpstr>
      <vt:lpstr>Myška pattie: na vlnách dobrodružství</vt:lpstr>
      <vt:lpstr>Mia a já ve filmu</vt:lpstr>
      <vt:lpstr>Kvík</vt:lpstr>
      <vt:lpstr>Jak ho našli</vt:lpstr>
      <vt:lpstr>náměsíčníci </vt:lpstr>
      <vt:lpstr>WEBSTEROVI VE FILMU</vt:lpstr>
      <vt:lpstr>Mimi &amp; Líza - zahrada</vt:lpstr>
      <vt:lpstr>Haftaňan a tři mušteriéři</vt:lpstr>
      <vt:lpstr>Kubík a šroubík </vt:lpstr>
      <vt:lpstr>Divoký spirit</vt:lpstr>
      <vt:lpstr>Moře kouzel</vt:lpstr>
      <vt:lpstr>Hurá do džungle </vt:lpstr>
      <vt:lpstr>Pat a mat: kutilské trampoty </vt:lpstr>
      <vt:lpstr>pat a mat: zimní radovánky</vt:lpstr>
      <vt:lpstr>Ovečka Shaun ve filmu: Farmageddon </vt:lpstr>
      <vt:lpstr>Vánoční filmy </vt:lpstr>
      <vt:lpstr>o čertovi a jiné vánoční pohádky</vt:lpstr>
      <vt:lpstr>Mimi a líza: záhada vánočního světla</vt:lpstr>
      <vt:lpstr>Vánoční pásmo pro děti </vt:lpstr>
      <vt:lpstr>Těšíme se na vaše objednávky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Kino v Divadle Za plotem</dc:title>
  <dc:creator>RadioFolk</dc:creator>
  <cp:lastModifiedBy>Markét Eichlerová</cp:lastModifiedBy>
  <cp:revision>39</cp:revision>
  <dcterms:created xsi:type="dcterms:W3CDTF">2022-09-21T12:04:40Z</dcterms:created>
  <dcterms:modified xsi:type="dcterms:W3CDTF">2024-01-18T10:29:55Z</dcterms:modified>
</cp:coreProperties>
</file>