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95" r:id="rId3"/>
    <p:sldId id="312" r:id="rId4"/>
    <p:sldId id="313" r:id="rId5"/>
    <p:sldId id="306" r:id="rId6"/>
    <p:sldId id="314" r:id="rId7"/>
    <p:sldId id="307" r:id="rId8"/>
    <p:sldId id="299" r:id="rId9"/>
    <p:sldId id="298" r:id="rId10"/>
    <p:sldId id="297" r:id="rId11"/>
    <p:sldId id="296" r:id="rId12"/>
    <p:sldId id="304" r:id="rId13"/>
    <p:sldId id="305" r:id="rId14"/>
    <p:sldId id="292" r:id="rId15"/>
    <p:sldId id="281" r:id="rId16"/>
    <p:sldId id="279" r:id="rId17"/>
    <p:sldId id="280" r:id="rId18"/>
    <p:sldId id="291" r:id="rId19"/>
    <p:sldId id="282" r:id="rId20"/>
    <p:sldId id="290" r:id="rId21"/>
    <p:sldId id="283" r:id="rId22"/>
    <p:sldId id="284" r:id="rId23"/>
    <p:sldId id="285" r:id="rId24"/>
    <p:sldId id="286" r:id="rId25"/>
    <p:sldId id="287" r:id="rId26"/>
    <p:sldId id="288" r:id="rId27"/>
    <p:sldId id="261"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cs-CZ"/>
              <a:t>Kliknutím lze upravit styl.</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pPr/>
              <a:t>1/18/2024</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48A87A34-81AB-432B-8DAE-1953F412C126}" type="datetimeFigureOut">
              <a:rPr lang="en-US" dirty="0"/>
              <a:pPr/>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Název a popisek">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cs-CZ"/>
              <a:t>Kliknutím lze upravit styl.</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1/18/2024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ce s popiskem">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cs-CZ"/>
              <a:t>Kliknutím lze upravit styl.</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1/18/2024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Jmenovka">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cs-CZ"/>
              <a:t>Kliknutím lze upravit styl.</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1/18/2024</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cs-CZ"/>
              <a:t>Kliknutím lze upravit styl.</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3" name="Date Placeholder 2"/>
          <p:cNvSpPr>
            <a:spLocks noGrp="1"/>
          </p:cNvSpPr>
          <p:nvPr>
            <p:ph type="dt" sz="half" idx="10"/>
          </p:nvPr>
        </p:nvSpPr>
        <p:spPr/>
        <p:txBody>
          <a:bodyPr/>
          <a:lstStyle/>
          <a:p>
            <a:fld id="{48A87A34-81AB-432B-8DAE-1953F412C126}" type="datetimeFigureOut">
              <a:rPr lang="en-US" dirty="0"/>
              <a:pPr/>
              <a:t>1/18/2024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cs-CZ"/>
              <a:t>Kliknutím lze upravit styl.</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3" name="Date Placeholder 2"/>
          <p:cNvSpPr>
            <a:spLocks noGrp="1"/>
          </p:cNvSpPr>
          <p:nvPr>
            <p:ph type="dt" sz="half" idx="10"/>
          </p:nvPr>
        </p:nvSpPr>
        <p:spPr/>
        <p:txBody>
          <a:bodyPr/>
          <a:lstStyle/>
          <a:p>
            <a:fld id="{48A87A34-81AB-432B-8DAE-1953F412C126}" type="datetimeFigureOut">
              <a:rPr lang="en-US" dirty="0"/>
              <a:pPr/>
              <a:t>1/18/2024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cs-CZ"/>
              <a:t>Kliknutím lze upravit styl.</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1/18/2024</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cs-CZ"/>
              <a:t>Kliknutím lze upravit styl.</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1/18/2024</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pPr/>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cs-CZ"/>
              <a:t>Kliknutím lze upravit styl.</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685800" y="3132666"/>
            <a:ext cx="5311775" cy="3086019"/>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172200" y="3132666"/>
            <a:ext cx="5334000" cy="3086019"/>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pPr/>
              <a:t>1/18/2024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pPr/>
              <a:t>1/18/2024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pPr/>
              <a:t>1/18/2024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cs-CZ"/>
              <a:t>Kliknutím lze upravit styl.</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48A87A34-81AB-432B-8DAE-1953F412C126}" type="datetimeFigureOut">
              <a:rPr lang="en-US" dirty="0"/>
              <a:pPr/>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48A87A34-81AB-432B-8DAE-1953F412C126}" type="datetimeFigureOut">
              <a:rPr lang="en-US" dirty="0"/>
              <a:pPr/>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1/18/2024</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cs-CZ" sz="5400" dirty="0"/>
              <a:t>Kino v Divadle Za plotem </a:t>
            </a:r>
          </a:p>
        </p:txBody>
      </p:sp>
      <p:sp>
        <p:nvSpPr>
          <p:cNvPr id="3" name="Podnadpis 2"/>
          <p:cNvSpPr>
            <a:spLocks noGrp="1"/>
          </p:cNvSpPr>
          <p:nvPr>
            <p:ph type="subTitle" idx="1"/>
          </p:nvPr>
        </p:nvSpPr>
        <p:spPr/>
        <p:txBody>
          <a:bodyPr>
            <a:normAutofit/>
          </a:bodyPr>
          <a:lstStyle/>
          <a:p>
            <a:r>
              <a:rPr lang="cs-CZ" sz="2400" dirty="0"/>
              <a:t>Nabídka filmů pro střední školy</a:t>
            </a:r>
          </a:p>
        </p:txBody>
      </p:sp>
    </p:spTree>
    <p:extLst>
      <p:ext uri="{BB962C8B-B14F-4D97-AF65-F5344CB8AC3E}">
        <p14:creationId xmlns:p14="http://schemas.microsoft.com/office/powerpoint/2010/main" val="4081750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Šťastně až na věky</a:t>
            </a:r>
          </a:p>
        </p:txBody>
      </p:sp>
      <p:sp>
        <p:nvSpPr>
          <p:cNvPr id="4" name="Zástupný symbol pro text 3"/>
          <p:cNvSpPr>
            <a:spLocks noGrp="1"/>
          </p:cNvSpPr>
          <p:nvPr>
            <p:ph type="body" sz="half" idx="2"/>
          </p:nvPr>
        </p:nvSpPr>
        <p:spPr>
          <a:xfrm>
            <a:off x="685800" y="3124199"/>
            <a:ext cx="6873240" cy="3226905"/>
          </a:xfrm>
        </p:spPr>
        <p:txBody>
          <a:bodyPr>
            <a:normAutofit/>
          </a:bodyPr>
          <a:lstStyle/>
          <a:p>
            <a:r>
              <a:rPr lang="cs-CZ" sz="2200" dirty="0"/>
              <a:t>Snímek představuje sondu do současných podob nejen alternativních modelů partnerských vztahů. Dokument sleduje </a:t>
            </a:r>
            <a:r>
              <a:rPr lang="cs-CZ" sz="2200" dirty="0" err="1"/>
              <a:t>polyamorní</a:t>
            </a:r>
            <a:r>
              <a:rPr lang="cs-CZ" sz="2200" dirty="0"/>
              <a:t> soužití, otevřené manželství ale i vztah muže a ženy založený na tradičních hodnotách. Režisérka sleduje vývoj vztahů protagonistů napříč několika léty a v intimních rozhovorech ohledává radosti, strasti i nejistoty, které nezvyklé podoby lásky přináší, a odhaluje tak potřebu redefinice toho, co v dnešní době znamená partnerství.</a:t>
            </a:r>
            <a:endParaRPr lang="cs-CZ" sz="1900" dirty="0"/>
          </a:p>
          <a:p>
            <a:endParaRPr lang="cs-CZ" dirty="0"/>
          </a:p>
          <a:p>
            <a:endParaRPr lang="cs-CZ" dirty="0"/>
          </a:p>
        </p:txBody>
      </p:sp>
      <p:pic>
        <p:nvPicPr>
          <p:cNvPr id="8" name="Zástupný symbol obrázku 7">
            <a:extLst>
              <a:ext uri="{FF2B5EF4-FFF2-40B4-BE49-F238E27FC236}">
                <a16:creationId xmlns:a16="http://schemas.microsoft.com/office/drawing/2014/main" id="{57302D77-25D7-37E3-BD34-800F03854AC5}"/>
              </a:ext>
            </a:extLst>
          </p:cNvPr>
          <p:cNvPicPr>
            <a:picLocks noGrp="1" noChangeAspect="1"/>
          </p:cNvPicPr>
          <p:nvPr>
            <p:ph type="pic" idx="1"/>
          </p:nvPr>
        </p:nvPicPr>
        <p:blipFill>
          <a:blip r:embed="rId2"/>
          <a:srcRect l="2790" r="2790"/>
          <a:stretch>
            <a:fillRect/>
          </a:stretch>
        </p:blipFill>
        <p:spPr/>
      </p:pic>
    </p:spTree>
    <p:extLst>
      <p:ext uri="{BB962C8B-B14F-4D97-AF65-F5344CB8AC3E}">
        <p14:creationId xmlns:p14="http://schemas.microsoft.com/office/powerpoint/2010/main" val="1168428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Všechno dobře dopadne</a:t>
            </a:r>
          </a:p>
        </p:txBody>
      </p:sp>
      <p:sp>
        <p:nvSpPr>
          <p:cNvPr id="4" name="Zástupný symbol pro text 3"/>
          <p:cNvSpPr>
            <a:spLocks noGrp="1"/>
          </p:cNvSpPr>
          <p:nvPr>
            <p:ph type="body" sz="half" idx="2"/>
          </p:nvPr>
        </p:nvSpPr>
        <p:spPr/>
        <p:txBody>
          <a:bodyPr>
            <a:normAutofit fontScale="92500" lnSpcReduction="20000"/>
          </a:bodyPr>
          <a:lstStyle/>
          <a:p>
            <a:r>
              <a:rPr lang="cs-CZ" sz="2400" dirty="0"/>
              <a:t>Včelí královna neboli matka, trubci a dělnice. Pracovitost, pospolitost a nezištnost ve jménu funkčního společenství, v němž nezbývá prostor pro egocentrismus. Poetická esej líčí fascinující svět včelích úlů, jejichž uspořádání dává za příklad lidské societě. Díky pozorování hmyzu a rozhovorům se včelaři i odkazům z knihy Radomila Hradila „Včely a jejich svět“ se dozvídáme, že včela, jakožto objektivně nejdůležitější stvoření na Zemi, se stala ohroženým druhem přičiněním lidstva, jehož chamtivost a sobeckost může dospět k jeho záhubě. </a:t>
            </a:r>
            <a:endParaRPr lang="cs-CZ" sz="2000" dirty="0"/>
          </a:p>
          <a:p>
            <a:endParaRPr lang="cs-CZ" dirty="0"/>
          </a:p>
          <a:p>
            <a:endParaRPr lang="cs-CZ" dirty="0"/>
          </a:p>
        </p:txBody>
      </p:sp>
      <p:pic>
        <p:nvPicPr>
          <p:cNvPr id="8" name="Zástupný symbol obrázku 7">
            <a:extLst>
              <a:ext uri="{FF2B5EF4-FFF2-40B4-BE49-F238E27FC236}">
                <a16:creationId xmlns:a16="http://schemas.microsoft.com/office/drawing/2014/main" id="{AEA29DB6-1D87-F0C2-E978-098416FB6668}"/>
              </a:ext>
            </a:extLst>
          </p:cNvPr>
          <p:cNvPicPr>
            <a:picLocks noGrp="1" noChangeAspect="1"/>
          </p:cNvPicPr>
          <p:nvPr>
            <p:ph type="pic" idx="1"/>
          </p:nvPr>
        </p:nvPicPr>
        <p:blipFill>
          <a:blip r:embed="rId2"/>
          <a:srcRect l="2841" r="2841"/>
          <a:stretch>
            <a:fillRect/>
          </a:stretch>
        </p:blipFill>
        <p:spPr/>
      </p:pic>
    </p:spTree>
    <p:extLst>
      <p:ext uri="{BB962C8B-B14F-4D97-AF65-F5344CB8AC3E}">
        <p14:creationId xmlns:p14="http://schemas.microsoft.com/office/powerpoint/2010/main" val="1747368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1166191"/>
            <a:ext cx="6873240" cy="1600200"/>
          </a:xfrm>
        </p:spPr>
        <p:txBody>
          <a:bodyPr>
            <a:normAutofit/>
          </a:bodyPr>
          <a:lstStyle/>
          <a:p>
            <a:r>
              <a:rPr lang="cs-CZ" sz="3600" dirty="0" err="1"/>
              <a:t>Kuciak</a:t>
            </a:r>
            <a:r>
              <a:rPr lang="cs-CZ" sz="3600" dirty="0"/>
              <a:t>: vražda novináře</a:t>
            </a:r>
          </a:p>
        </p:txBody>
      </p:sp>
      <p:sp>
        <p:nvSpPr>
          <p:cNvPr id="4" name="Zástupný symbol pro text 3"/>
          <p:cNvSpPr>
            <a:spLocks noGrp="1"/>
          </p:cNvSpPr>
          <p:nvPr>
            <p:ph type="body" sz="half" idx="2"/>
          </p:nvPr>
        </p:nvSpPr>
        <p:spPr>
          <a:xfrm>
            <a:off x="685800" y="2862471"/>
            <a:ext cx="6873240" cy="3727172"/>
          </a:xfrm>
        </p:spPr>
        <p:txBody>
          <a:bodyPr>
            <a:normAutofit/>
          </a:bodyPr>
          <a:lstStyle/>
          <a:p>
            <a:r>
              <a:rPr lang="cs-CZ" sz="2000" dirty="0"/>
              <a:t>Chladnokrevná vražda investigativního novináře Jána </a:t>
            </a:r>
            <a:r>
              <a:rPr lang="cs-CZ" sz="2000" dirty="0" err="1"/>
              <a:t>Kuciaka</a:t>
            </a:r>
            <a:r>
              <a:rPr lang="cs-CZ" sz="2000" dirty="0"/>
              <a:t> a jeho snoubenky Martiny </a:t>
            </a:r>
            <a:r>
              <a:rPr lang="cs-CZ" sz="2000" dirty="0" err="1"/>
              <a:t>Kušnírové</a:t>
            </a:r>
            <a:r>
              <a:rPr lang="cs-CZ" sz="2000" dirty="0"/>
              <a:t> v únoru 2018 otřásla nejen Slovenskem. Proč museli zemřít? Dánský koprodukční dokument </a:t>
            </a:r>
            <a:r>
              <a:rPr lang="cs-CZ" sz="2000" i="1" dirty="0" err="1"/>
              <a:t>Kuciak</a:t>
            </a:r>
            <a:r>
              <a:rPr lang="cs-CZ" sz="2000" i="1" dirty="0"/>
              <a:t>: Vražda novináře</a:t>
            </a:r>
            <a:r>
              <a:rPr lang="cs-CZ" sz="2000" dirty="0"/>
              <a:t> rozplétá chapadla (nejen) slovenské mafie z cenné zahraniční perspektivy a s potřebným odstupem. Divákům přináší nikdy nezveřejněné záběry, málo známé informace a také autentické rozhovory s rodiči Jána a Martiny i s obhájcem hlavního obžalovaného podnikatele Mariana </a:t>
            </a:r>
            <a:r>
              <a:rPr lang="cs-CZ" sz="2000" dirty="0" err="1"/>
              <a:t>Kočnera</a:t>
            </a:r>
            <a:r>
              <a:rPr lang="cs-CZ" sz="2000" dirty="0"/>
              <a:t>. Unikátní policejní záběry a materiály vrhají na celý případ nové světlo</a:t>
            </a:r>
          </a:p>
          <a:p>
            <a:endParaRPr lang="cs-CZ" sz="2000" dirty="0"/>
          </a:p>
          <a:p>
            <a:endParaRPr lang="cs-CZ" sz="2000" b="1" dirty="0">
              <a:solidFill>
                <a:srgbClr val="FF0000"/>
              </a:solidFill>
            </a:endParaRPr>
          </a:p>
          <a:p>
            <a:endParaRPr lang="cs-CZ" b="1" dirty="0">
              <a:solidFill>
                <a:srgbClr val="FF0000"/>
              </a:solidFill>
            </a:endParaRPr>
          </a:p>
        </p:txBody>
      </p:sp>
      <p:sp>
        <p:nvSpPr>
          <p:cNvPr id="6" name="Picture Placeholder 4">
            <a:extLst>
              <a:ext uri="{FF2B5EF4-FFF2-40B4-BE49-F238E27FC236}">
                <a16:creationId xmlns:a16="http://schemas.microsoft.com/office/drawing/2014/main" id="{0CAEC1DD-7822-41DE-BC43-4D420DFE0F9C}"/>
              </a:ext>
            </a:extLst>
          </p:cNvPr>
          <p:cNvSpPr txBox="1">
            <a:spLocks/>
          </p:cNvSpPr>
          <p:nvPr/>
        </p:nvSpPr>
        <p:spPr>
          <a:xfrm>
            <a:off x="8013638" y="903641"/>
            <a:ext cx="3644962" cy="5467443"/>
          </a:xfrm>
          <a:prstGeom prst="rect">
            <a:avLst/>
          </a:prstGeom>
        </p:spPr>
      </p:sp>
      <p:pic>
        <p:nvPicPr>
          <p:cNvPr id="9" name="Zástupný symbol obrázku 8">
            <a:extLst>
              <a:ext uri="{FF2B5EF4-FFF2-40B4-BE49-F238E27FC236}">
                <a16:creationId xmlns:a16="http://schemas.microsoft.com/office/drawing/2014/main" id="{0C815707-429B-76B7-4466-D4A88C4DC123}"/>
              </a:ext>
            </a:extLst>
          </p:cNvPr>
          <p:cNvPicPr>
            <a:picLocks noGrp="1" noChangeAspect="1"/>
          </p:cNvPicPr>
          <p:nvPr>
            <p:ph type="pic" idx="1"/>
          </p:nvPr>
        </p:nvPicPr>
        <p:blipFill>
          <a:blip r:embed="rId2"/>
          <a:srcRect l="2841" r="2841"/>
          <a:stretch>
            <a:fillRect/>
          </a:stretch>
        </p:blipFill>
        <p:spPr/>
      </p:pic>
    </p:spTree>
    <p:extLst>
      <p:ext uri="{BB962C8B-B14F-4D97-AF65-F5344CB8AC3E}">
        <p14:creationId xmlns:p14="http://schemas.microsoft.com/office/powerpoint/2010/main" val="1772805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1166191"/>
            <a:ext cx="6873240" cy="1600200"/>
          </a:xfrm>
        </p:spPr>
        <p:txBody>
          <a:bodyPr>
            <a:normAutofit/>
          </a:bodyPr>
          <a:lstStyle/>
          <a:p>
            <a:r>
              <a:rPr lang="cs-CZ" sz="3600" dirty="0"/>
              <a:t>Ti, kteří tancují ve tmě</a:t>
            </a:r>
          </a:p>
        </p:txBody>
      </p:sp>
      <p:sp>
        <p:nvSpPr>
          <p:cNvPr id="4" name="Zástupný symbol pro text 3"/>
          <p:cNvSpPr>
            <a:spLocks noGrp="1"/>
          </p:cNvSpPr>
          <p:nvPr>
            <p:ph type="body" sz="half" idx="2"/>
          </p:nvPr>
        </p:nvSpPr>
        <p:spPr>
          <a:xfrm>
            <a:off x="685800" y="2862471"/>
            <a:ext cx="6873240" cy="3356214"/>
          </a:xfrm>
        </p:spPr>
        <p:txBody>
          <a:bodyPr>
            <a:normAutofit/>
          </a:bodyPr>
          <a:lstStyle/>
          <a:p>
            <a:r>
              <a:rPr lang="cs-CZ" sz="2000" dirty="0"/>
              <a:t>Co tě nezabije, to tě posílí, aspoň na chvíli, boj se nic. Úryvek skladby Moniky </a:t>
            </a:r>
            <a:r>
              <a:rPr lang="cs-CZ" sz="2000" dirty="0" err="1"/>
              <a:t>Načevy</a:t>
            </a:r>
            <a:r>
              <a:rPr lang="cs-CZ" sz="2000" dirty="0"/>
              <a:t> a motto, které v sobě skrývá poselství energického a spontánního filmu režisérky Jany Ševčíkové. Šest příběhů mladých nevidomých, které budí touhu po životě, nabíjí optimismem a nebojí se sarkasmu. Vítězný snímek Varšavského filmového festivalu empaticky ukazuje cesty lidské vůle, odvahu zdolávat překážky a žít. </a:t>
            </a:r>
            <a:endParaRPr lang="cs-CZ" sz="1800" b="1" dirty="0">
              <a:solidFill>
                <a:srgbClr val="FF0000"/>
              </a:solidFill>
            </a:endParaRPr>
          </a:p>
        </p:txBody>
      </p:sp>
      <p:sp>
        <p:nvSpPr>
          <p:cNvPr id="6" name="Picture Placeholder 4">
            <a:extLst>
              <a:ext uri="{FF2B5EF4-FFF2-40B4-BE49-F238E27FC236}">
                <a16:creationId xmlns:a16="http://schemas.microsoft.com/office/drawing/2014/main" id="{0CAEC1DD-7822-41DE-BC43-4D420DFE0F9C}"/>
              </a:ext>
            </a:extLst>
          </p:cNvPr>
          <p:cNvSpPr txBox="1">
            <a:spLocks/>
          </p:cNvSpPr>
          <p:nvPr/>
        </p:nvSpPr>
        <p:spPr>
          <a:xfrm>
            <a:off x="8013638" y="903641"/>
            <a:ext cx="3644962" cy="5467443"/>
          </a:xfrm>
          <a:prstGeom prst="rect">
            <a:avLst/>
          </a:prstGeom>
        </p:spPr>
      </p:sp>
      <p:pic>
        <p:nvPicPr>
          <p:cNvPr id="9" name="Zástupný symbol obrázku 8">
            <a:extLst>
              <a:ext uri="{FF2B5EF4-FFF2-40B4-BE49-F238E27FC236}">
                <a16:creationId xmlns:a16="http://schemas.microsoft.com/office/drawing/2014/main" id="{E1F5BC76-8A86-1881-E36C-43334D0E5318}"/>
              </a:ext>
            </a:extLst>
          </p:cNvPr>
          <p:cNvPicPr>
            <a:picLocks noGrp="1" noChangeAspect="1"/>
          </p:cNvPicPr>
          <p:nvPr>
            <p:ph type="pic" idx="1"/>
          </p:nvPr>
        </p:nvPicPr>
        <p:blipFill>
          <a:blip r:embed="rId2"/>
          <a:srcRect l="2841" r="2841"/>
          <a:stretch>
            <a:fillRect/>
          </a:stretch>
        </p:blipFill>
        <p:spPr/>
      </p:pic>
    </p:spTree>
    <p:extLst>
      <p:ext uri="{BB962C8B-B14F-4D97-AF65-F5344CB8AC3E}">
        <p14:creationId xmlns:p14="http://schemas.microsoft.com/office/powerpoint/2010/main" val="3404273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IL BOEMO</a:t>
            </a:r>
          </a:p>
        </p:txBody>
      </p:sp>
      <p:pic>
        <p:nvPicPr>
          <p:cNvPr id="5" name="Zástupný symbol pro obrázek 4"/>
          <p:cNvPicPr>
            <a:picLocks noGrp="1" noChangeAspect="1"/>
          </p:cNvPicPr>
          <p:nvPr>
            <p:ph type="pic" idx="1"/>
          </p:nvPr>
        </p:nvPicPr>
        <p:blipFill>
          <a:blip r:embed="rId2">
            <a:extLst>
              <a:ext uri="{28A0092B-C50C-407E-A947-70E740481C1C}">
                <a14:useLocalDpi xmlns:a14="http://schemas.microsoft.com/office/drawing/2010/main" val="0"/>
              </a:ext>
            </a:extLst>
          </a:blip>
          <a:srcRect l="2857" r="2857"/>
          <a:stretch>
            <a:fillRect/>
          </a:stretch>
        </p:blipFill>
        <p:spPr/>
      </p:pic>
      <p:sp>
        <p:nvSpPr>
          <p:cNvPr id="4" name="Zástupný symbol pro text 3"/>
          <p:cNvSpPr>
            <a:spLocks noGrp="1"/>
          </p:cNvSpPr>
          <p:nvPr>
            <p:ph type="body" sz="half" idx="2"/>
          </p:nvPr>
        </p:nvSpPr>
        <p:spPr/>
        <p:txBody>
          <a:bodyPr>
            <a:normAutofit/>
          </a:bodyPr>
          <a:lstStyle/>
          <a:p>
            <a:r>
              <a:rPr lang="cs-CZ" sz="2000" dirty="0"/>
              <a:t>Historický velkofilm je inspirovaný skutečným příběhem jednoho z nejvyhledávanějších hudebních skladatelů druhé poloviny 18. století – Josefa Myslivečka. Zavede diváka do slunné Itálie, kde Mysliveček žil, tvořil, stal se legendou, ale také zemřel v zapomnění.</a:t>
            </a:r>
          </a:p>
          <a:p>
            <a:r>
              <a:rPr lang="cs-CZ" sz="2000" dirty="0"/>
              <a:t>Film je k dispozici s českým dabingem i v italském znění s českými titulky.</a:t>
            </a:r>
          </a:p>
          <a:p>
            <a:endParaRPr lang="cs-CZ" sz="2000" dirty="0"/>
          </a:p>
          <a:p>
            <a:endParaRPr lang="cs-CZ" dirty="0"/>
          </a:p>
          <a:p>
            <a:endParaRPr lang="cs-CZ" dirty="0"/>
          </a:p>
        </p:txBody>
      </p:sp>
    </p:spTree>
    <p:extLst>
      <p:ext uri="{BB962C8B-B14F-4D97-AF65-F5344CB8AC3E}">
        <p14:creationId xmlns:p14="http://schemas.microsoft.com/office/powerpoint/2010/main" val="2703232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Civilizace – Dobrá zpráva o konci světa</a:t>
            </a:r>
          </a:p>
        </p:txBody>
      </p:sp>
      <p:pic>
        <p:nvPicPr>
          <p:cNvPr id="5" name="Zástupný symbol pro obrázek 4"/>
          <p:cNvPicPr>
            <a:picLocks noGrp="1" noChangeAspect="1"/>
          </p:cNvPicPr>
          <p:nvPr>
            <p:ph type="pic" idx="1"/>
          </p:nvPr>
        </p:nvPicPr>
        <p:blipFill>
          <a:blip r:embed="rId2">
            <a:extLst>
              <a:ext uri="{28A0092B-C50C-407E-A947-70E740481C1C}">
                <a14:useLocalDpi xmlns:a14="http://schemas.microsoft.com/office/drawing/2010/main" val="0"/>
              </a:ext>
            </a:extLst>
          </a:blip>
          <a:srcRect l="2833" r="2833"/>
          <a:stretch>
            <a:fillRect/>
          </a:stretch>
        </p:blipFill>
        <p:spPr/>
      </p:pic>
      <p:sp>
        <p:nvSpPr>
          <p:cNvPr id="4" name="Zástupný symbol pro text 3"/>
          <p:cNvSpPr>
            <a:spLocks noGrp="1"/>
          </p:cNvSpPr>
          <p:nvPr>
            <p:ph type="body" sz="half" idx="2"/>
          </p:nvPr>
        </p:nvSpPr>
        <p:spPr/>
        <p:txBody>
          <a:bodyPr>
            <a:normAutofit lnSpcReduction="10000"/>
          </a:bodyPr>
          <a:lstStyle/>
          <a:p>
            <a:r>
              <a:rPr lang="cs-CZ" sz="1800" dirty="0"/>
              <a:t>Jestli v současnosti stojí před vědci celého světa nějaká společná otázka, pak je to otázka </a:t>
            </a:r>
            <a:r>
              <a:rPr lang="cs-CZ" sz="1800" b="1" dirty="0"/>
              <a:t>udržitelnosti civilizace</a:t>
            </a:r>
            <a:r>
              <a:rPr lang="cs-CZ" sz="1800" dirty="0"/>
              <a:t>. Doposud každá se zjevila, rozvinula se, kulminovala a zmizela. Co se stane, pokud zkolabuje dnešní, globální civilizace? Dokumentární film Civilizace – Dobrá zpráva o konci světa vypráví o proměnách velkých civilizací a jejich podobností s tou naší současnou. Přináší výpravnou reality show našeho vlastního kolapsu. Zatím všechny předešlé společnosti zanikly. Ale proč bychom my nemohli být první, kdo chod dějin změní? Snímek režiséra Petra Horkého (Století Miroslava Zikmunda) a archeologa a egyptologa Miroslava Bárty vznikal dlouhých 7 let ve více než 30 zemích světa</a:t>
            </a:r>
          </a:p>
        </p:txBody>
      </p:sp>
    </p:spTree>
    <p:extLst>
      <p:ext uri="{BB962C8B-B14F-4D97-AF65-F5344CB8AC3E}">
        <p14:creationId xmlns:p14="http://schemas.microsoft.com/office/powerpoint/2010/main" val="1750945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René – vězeň svobody</a:t>
            </a:r>
          </a:p>
        </p:txBody>
      </p:sp>
      <p:sp>
        <p:nvSpPr>
          <p:cNvPr id="4" name="Zástupný symbol pro text 3"/>
          <p:cNvSpPr>
            <a:spLocks noGrp="1"/>
          </p:cNvSpPr>
          <p:nvPr>
            <p:ph type="body" sz="half" idx="2"/>
          </p:nvPr>
        </p:nvSpPr>
        <p:spPr/>
        <p:txBody>
          <a:bodyPr>
            <a:normAutofit fontScale="92500" lnSpcReduction="20000"/>
          </a:bodyPr>
          <a:lstStyle/>
          <a:p>
            <a:r>
              <a:rPr lang="cs-CZ" sz="2000" dirty="0"/>
              <a:t>Když se řekne Helena </a:t>
            </a:r>
            <a:r>
              <a:rPr lang="cs-CZ" sz="2000" dirty="0" err="1"/>
              <a:t>Třeštíková</a:t>
            </a:r>
            <a:r>
              <a:rPr lang="cs-CZ" sz="2000" dirty="0"/>
              <a:t>, každému se asi hned vybaví její nejznámější film </a:t>
            </a:r>
            <a:r>
              <a:rPr lang="cs-CZ" sz="2000" b="1" dirty="0"/>
              <a:t>Katka</a:t>
            </a:r>
            <a:r>
              <a:rPr lang="cs-CZ" sz="2000" dirty="0"/>
              <a:t> o drogově závislé ženě nebo Manželské etudy. Méně známý ale o nic méně zajímavý dokument o Reném si však zaslouží stejně pozornosti. Přijďte se podívat na pokračování pohnutého osudu Reného. Nenapravitelný recidivista s blednoucím tetováním „</a:t>
            </a:r>
            <a:r>
              <a:rPr lang="cs-CZ" sz="2000" dirty="0" err="1"/>
              <a:t>Fuck</a:t>
            </a:r>
            <a:r>
              <a:rPr lang="cs-CZ" sz="2000" dirty="0"/>
              <a:t> </a:t>
            </a:r>
            <a:r>
              <a:rPr lang="cs-CZ" sz="2000" dirty="0" err="1"/>
              <a:t>of</a:t>
            </a:r>
            <a:r>
              <a:rPr lang="cs-CZ" sz="2000" dirty="0"/>
              <a:t> </a:t>
            </a:r>
            <a:r>
              <a:rPr lang="cs-CZ" sz="2000" dirty="0" err="1"/>
              <a:t>people</a:t>
            </a:r>
            <a:r>
              <a:rPr lang="cs-CZ" sz="2000" dirty="0"/>
              <a:t>“ na krku s příchodem padesátky tak trochu dospívá a bilancuje. Postupně zjišťuje, že i jeho život je příliš krátký na to strávit ho za mřížemi. Autorka </a:t>
            </a:r>
            <a:r>
              <a:rPr lang="cs-CZ" sz="2000" dirty="0" err="1"/>
              <a:t>časosběrných</a:t>
            </a:r>
            <a:r>
              <a:rPr lang="cs-CZ" sz="2000" dirty="0"/>
              <a:t> filmů s mužem, který </a:t>
            </a:r>
            <a:r>
              <a:rPr lang="cs-CZ" sz="2000" b="1" dirty="0"/>
              <a:t>výraznou část života strávil ve vězení</a:t>
            </a:r>
            <a:r>
              <a:rPr lang="cs-CZ" sz="2000" dirty="0"/>
              <a:t>, natáčela s přestávkami od jeho sedmnácti let celkem neuvěřitelných 33 roků. </a:t>
            </a:r>
          </a:p>
          <a:p>
            <a:pPr algn="r"/>
            <a:r>
              <a:rPr lang="cs-CZ" b="1" dirty="0">
                <a:solidFill>
                  <a:srgbClr val="FF0000"/>
                </a:solidFill>
              </a:rPr>
              <a:t> </a:t>
            </a:r>
          </a:p>
        </p:txBody>
      </p:sp>
      <p:pic>
        <p:nvPicPr>
          <p:cNvPr id="10242" name="Picture 2" descr="https://image.pmgstatic.com/cache/resized/w663/files/images/film/posters/166/093/166093969_a4909b.jpg"/>
          <p:cNvPicPr>
            <a:picLocks noGrp="1" noChangeAspect="1" noChangeArrowheads="1"/>
          </p:cNvPicPr>
          <p:nvPr>
            <p:ph type="pic" idx="1"/>
          </p:nvPr>
        </p:nvPicPr>
        <p:blipFill>
          <a:blip r:embed="rId2"/>
          <a:srcRect l="2841" r="2841"/>
          <a:stretch>
            <a:fillRect/>
          </a:stretch>
        </p:blipFill>
        <p:spPr bwMode="auto">
          <a:prstGeom prst="rect">
            <a:avLst/>
          </a:prstGeom>
          <a:noFill/>
        </p:spPr>
      </p:pic>
    </p:spTree>
    <p:extLst>
      <p:ext uri="{BB962C8B-B14F-4D97-AF65-F5344CB8AC3E}">
        <p14:creationId xmlns:p14="http://schemas.microsoft.com/office/powerpoint/2010/main" val="1379393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a:bodyPr>
          <a:lstStyle/>
          <a:p>
            <a:r>
              <a:rPr lang="cs-CZ" sz="3600" dirty="0"/>
              <a:t>Jan Žižka</a:t>
            </a:r>
          </a:p>
        </p:txBody>
      </p:sp>
      <p:pic>
        <p:nvPicPr>
          <p:cNvPr id="7" name="Zástupný symbol pro obrázek 6"/>
          <p:cNvPicPr>
            <a:picLocks noGrp="1" noChangeAspect="1"/>
          </p:cNvPicPr>
          <p:nvPr>
            <p:ph type="pic" idx="1"/>
          </p:nvPr>
        </p:nvPicPr>
        <p:blipFill>
          <a:blip r:embed="rId2">
            <a:extLst>
              <a:ext uri="{28A0092B-C50C-407E-A947-70E740481C1C}">
                <a14:useLocalDpi xmlns:a14="http://schemas.microsoft.com/office/drawing/2010/main" val="0"/>
              </a:ext>
            </a:extLst>
          </a:blip>
          <a:srcRect l="2833" r="2833"/>
          <a:stretch>
            <a:fillRect/>
          </a:stretch>
        </p:blipFill>
        <p:spPr/>
      </p:pic>
      <p:sp>
        <p:nvSpPr>
          <p:cNvPr id="6" name="Zástupný symbol pro text 5"/>
          <p:cNvSpPr>
            <a:spLocks noGrp="1"/>
          </p:cNvSpPr>
          <p:nvPr>
            <p:ph type="body" sz="half" idx="2"/>
          </p:nvPr>
        </p:nvSpPr>
        <p:spPr/>
        <p:txBody>
          <a:bodyPr>
            <a:normAutofit/>
          </a:bodyPr>
          <a:lstStyle/>
          <a:p>
            <a:r>
              <a:rPr lang="cs-CZ" sz="1800" dirty="0"/>
              <a:t>Film pojednává o historickém období, kdy se Jan Žižka teprve formoval do role velkého vojevůdce, tedy o období, než se jím stal. </a:t>
            </a:r>
            <a:br>
              <a:rPr lang="cs-CZ" sz="1800" dirty="0"/>
            </a:br>
            <a:r>
              <a:rPr lang="cs-CZ" sz="1800" dirty="0"/>
              <a:t> </a:t>
            </a:r>
          </a:p>
          <a:p>
            <a:r>
              <a:rPr lang="cs-CZ" sz="1800" dirty="0"/>
              <a:t>Film Jan Žižka vypráví o zrodu nejslavnějšího vojevůdce českých zemí. Na konci 14. století jsou Země Koruny české zmítány tyranií a násilím. Jan Žižka a skupina jeho žoldnéřů jsou najati na ochranu králova zástupce. Jan prokáže skvělé strategické a bojové schopnosti. Následně je pověřen službou pro samotného krále, Václava IV. </a:t>
            </a:r>
          </a:p>
        </p:txBody>
      </p:sp>
    </p:spTree>
    <p:extLst>
      <p:ext uri="{BB962C8B-B14F-4D97-AF65-F5344CB8AC3E}">
        <p14:creationId xmlns:p14="http://schemas.microsoft.com/office/powerpoint/2010/main" val="3979555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Adam </a:t>
            </a:r>
            <a:r>
              <a:rPr lang="cs-CZ" sz="3600" dirty="0" err="1"/>
              <a:t>ondra</a:t>
            </a:r>
            <a:r>
              <a:rPr lang="cs-CZ" sz="3600" dirty="0"/>
              <a:t>: posunout hranice</a:t>
            </a:r>
          </a:p>
        </p:txBody>
      </p:sp>
      <p:sp>
        <p:nvSpPr>
          <p:cNvPr id="4" name="Zástupný symbol pro text 3"/>
          <p:cNvSpPr>
            <a:spLocks noGrp="1"/>
          </p:cNvSpPr>
          <p:nvPr>
            <p:ph type="body" sz="half" idx="2"/>
          </p:nvPr>
        </p:nvSpPr>
        <p:spPr/>
        <p:txBody>
          <a:bodyPr>
            <a:normAutofit/>
          </a:bodyPr>
          <a:lstStyle/>
          <a:p>
            <a:r>
              <a:rPr lang="cs-CZ" sz="2000" dirty="0"/>
              <a:t>Adam Ondra, </a:t>
            </a:r>
            <a:r>
              <a:rPr lang="cs-CZ" sz="2000" b="1" dirty="0"/>
              <a:t>největší lezecká ikona současnosti</a:t>
            </a:r>
            <a:r>
              <a:rPr lang="cs-CZ" sz="2000" dirty="0"/>
              <a:t>, dosahuje fenomenálních sportovních výkonů. Z nemluvného introverta se stala světová sportovní hvězda a z touhy lézt úkol vždy zvítězit. Skrze Adamův příběh a jeho tvrdou přípravu na olympiádu v Tokiu ve filmu sledujeme proměnu sportovního lezení a sportu obecně, vliv komerčních tlaků, médií a diváků toužících po show, ve kterou se lezecké závody mění.</a:t>
            </a:r>
            <a:endParaRPr lang="cs-CZ" sz="2000" b="1" dirty="0">
              <a:solidFill>
                <a:srgbClr val="FF0000"/>
              </a:solidFill>
            </a:endParaRPr>
          </a:p>
        </p:txBody>
      </p:sp>
      <p:pic>
        <p:nvPicPr>
          <p:cNvPr id="7" name="Picture 3" descr="C:\Users\divadlo\Desktop\prezentace\climbing-ethics-1-1024x682.jpg"/>
          <p:cNvPicPr>
            <a:picLocks noGrp="1" noChangeAspect="1" noChangeArrowheads="1"/>
          </p:cNvPicPr>
          <p:nvPr>
            <p:ph type="pic" idx="1"/>
          </p:nvPr>
        </p:nvPicPr>
        <p:blipFill>
          <a:blip r:embed="rId2"/>
          <a:srcRect t="49" b="49"/>
          <a:stretch>
            <a:fillRect/>
          </a:stretch>
        </p:blipFill>
        <p:spPr bwMode="auto">
          <a:prstGeom prst="rect">
            <a:avLst/>
          </a:prstGeom>
          <a:noFill/>
        </p:spPr>
      </p:pic>
    </p:spTree>
    <p:extLst>
      <p:ext uri="{BB962C8B-B14F-4D97-AF65-F5344CB8AC3E}">
        <p14:creationId xmlns:p14="http://schemas.microsoft.com/office/powerpoint/2010/main" val="1379393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t>Planeta Praha</a:t>
            </a:r>
            <a:r>
              <a:rPr lang="cs-CZ" sz="3600" dirty="0"/>
              <a:t>	</a:t>
            </a:r>
          </a:p>
        </p:txBody>
      </p:sp>
      <p:pic>
        <p:nvPicPr>
          <p:cNvPr id="5" name="Zástupný symbol pro obrázek 4"/>
          <p:cNvPicPr>
            <a:picLocks noGrp="1" noChangeAspect="1"/>
          </p:cNvPicPr>
          <p:nvPr>
            <p:ph type="pic" idx="1"/>
          </p:nvPr>
        </p:nvPicPr>
        <p:blipFill>
          <a:blip r:embed="rId2">
            <a:extLst>
              <a:ext uri="{28A0092B-C50C-407E-A947-70E740481C1C}">
                <a14:useLocalDpi xmlns:a14="http://schemas.microsoft.com/office/drawing/2010/main" val="0"/>
              </a:ext>
            </a:extLst>
          </a:blip>
          <a:srcRect l="2943" r="2943"/>
          <a:stretch>
            <a:fillRect/>
          </a:stretch>
        </p:blipFill>
        <p:spPr/>
      </p:pic>
      <p:sp>
        <p:nvSpPr>
          <p:cNvPr id="4" name="Zástupný symbol pro text 3"/>
          <p:cNvSpPr>
            <a:spLocks noGrp="1"/>
          </p:cNvSpPr>
          <p:nvPr>
            <p:ph type="body" sz="half" idx="2"/>
          </p:nvPr>
        </p:nvSpPr>
        <p:spPr/>
        <p:txBody>
          <a:bodyPr>
            <a:normAutofit lnSpcReduction="10000"/>
          </a:bodyPr>
          <a:lstStyle/>
          <a:p>
            <a:r>
              <a:rPr lang="cs-CZ" sz="2000" dirty="0"/>
              <a:t>Kolik „obyvatel" má Praha? Tvůrci oceňovaného filmu se tentokrát vydali na výpravu do betonové džungle hlavního města. Vedle nás lidí tu žijí </a:t>
            </a:r>
            <a:r>
              <a:rPr lang="cs-CZ" sz="2000" b="1" dirty="0"/>
              <a:t>nečekaní zvířecí sousedé</a:t>
            </a:r>
            <a:r>
              <a:rPr lang="cs-CZ" sz="2000" dirty="0"/>
              <a:t>, jejichž každodenní dobrodružství filmaři zaznamenali díky nejmodernějším technologiím z výjimečné blízkosti. Kde se v Praze vzali majestátní mufloni? Co si počne slípka zelenonohá, které nutrie bere možnost ke hnízdění? Do jaké zimní skrýše se na Petříně schová roztomilý plch? A co roháč, najde svou partnerku v nočním reji zahradní restaurace? Vydejte se na vzrušující výpravu pro celou rodinu za desítkami dalších zvířecích hrdinů, kteří tajně žijí v naší metropoli.</a:t>
            </a:r>
          </a:p>
        </p:txBody>
      </p:sp>
    </p:spTree>
    <p:extLst>
      <p:ext uri="{BB962C8B-B14F-4D97-AF65-F5344CB8AC3E}">
        <p14:creationId xmlns:p14="http://schemas.microsoft.com/office/powerpoint/2010/main" val="13714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sz="half" idx="1"/>
          </p:nvPr>
        </p:nvSpPr>
        <p:spPr>
          <a:xfrm>
            <a:off x="570401" y="1797835"/>
            <a:ext cx="5334000" cy="4024125"/>
          </a:xfrm>
        </p:spPr>
        <p:txBody>
          <a:bodyPr>
            <a:normAutofit/>
          </a:bodyPr>
          <a:lstStyle/>
          <a:p>
            <a:endParaRPr lang="cs-CZ" sz="2800" dirty="0"/>
          </a:p>
          <a:p>
            <a:endParaRPr lang="cs-CZ" sz="2800" dirty="0"/>
          </a:p>
          <a:p>
            <a:r>
              <a:rPr lang="cs-CZ" sz="2800" dirty="0"/>
              <a:t>284 016 515</a:t>
            </a:r>
          </a:p>
          <a:p>
            <a:r>
              <a:rPr lang="cs-CZ" sz="2800" dirty="0"/>
              <a:t>734 785 010</a:t>
            </a:r>
          </a:p>
          <a:p>
            <a:endParaRPr lang="cs-CZ" sz="2000" dirty="0"/>
          </a:p>
          <a:p>
            <a:endParaRPr lang="cs-CZ" sz="2000" dirty="0"/>
          </a:p>
          <a:p>
            <a:endParaRPr lang="cs-CZ" sz="2400" dirty="0"/>
          </a:p>
          <a:p>
            <a:r>
              <a:rPr lang="cs-CZ" sz="2400" dirty="0"/>
              <a:t>pavel.rada@bohnice.cz</a:t>
            </a:r>
          </a:p>
        </p:txBody>
      </p:sp>
      <p:pic>
        <p:nvPicPr>
          <p:cNvPr id="17" name="Obrázek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232" y="4112848"/>
            <a:ext cx="824891" cy="776368"/>
          </a:xfrm>
          <a:prstGeom prst="rect">
            <a:avLst/>
          </a:prstGeom>
        </p:spPr>
      </p:pic>
      <p:pic>
        <p:nvPicPr>
          <p:cNvPr id="3" name="Zástupný symbol pro obsah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58232" y="1820850"/>
            <a:ext cx="857006" cy="857006"/>
          </a:xfrm>
        </p:spPr>
      </p:pic>
      <p:pic>
        <p:nvPicPr>
          <p:cNvPr id="4" name="Obráze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7768" y="755374"/>
            <a:ext cx="5541900" cy="4382392"/>
          </a:xfrm>
          <a:prstGeom prst="rect">
            <a:avLst/>
          </a:prstGeom>
        </p:spPr>
      </p:pic>
      <p:sp>
        <p:nvSpPr>
          <p:cNvPr id="7" name="TextovéPole 6"/>
          <p:cNvSpPr txBox="1"/>
          <p:nvPr/>
        </p:nvSpPr>
        <p:spPr>
          <a:xfrm>
            <a:off x="2886999" y="5645044"/>
            <a:ext cx="6418002" cy="769441"/>
          </a:xfrm>
          <a:prstGeom prst="rect">
            <a:avLst/>
          </a:prstGeom>
          <a:noFill/>
        </p:spPr>
        <p:txBody>
          <a:bodyPr wrap="square" rtlCol="0">
            <a:spAutoFit/>
          </a:bodyPr>
          <a:lstStyle/>
          <a:p>
            <a:r>
              <a:rPr lang="cs-CZ" sz="2200" dirty="0"/>
              <a:t>Chcete vidět film, který není v této nabídce?</a:t>
            </a:r>
          </a:p>
          <a:p>
            <a:r>
              <a:rPr lang="cs-CZ" sz="2200" dirty="0"/>
              <a:t>Ozvěte se a zjistíme možnosti.</a:t>
            </a:r>
          </a:p>
        </p:txBody>
      </p:sp>
    </p:spTree>
    <p:extLst>
      <p:ext uri="{BB962C8B-B14F-4D97-AF65-F5344CB8AC3E}">
        <p14:creationId xmlns:p14="http://schemas.microsoft.com/office/powerpoint/2010/main" val="2608104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Plná 6</a:t>
            </a:r>
          </a:p>
        </p:txBody>
      </p:sp>
      <p:sp>
        <p:nvSpPr>
          <p:cNvPr id="4" name="Zástupný symbol pro text 3"/>
          <p:cNvSpPr>
            <a:spLocks noGrp="1"/>
          </p:cNvSpPr>
          <p:nvPr>
            <p:ph type="body" sz="half" idx="2"/>
          </p:nvPr>
        </p:nvSpPr>
        <p:spPr/>
        <p:txBody>
          <a:bodyPr>
            <a:normAutofit/>
          </a:bodyPr>
          <a:lstStyle/>
          <a:p>
            <a:r>
              <a:rPr lang="cs-CZ" sz="1800" dirty="0"/>
              <a:t>Kamil </a:t>
            </a:r>
            <a:r>
              <a:rPr lang="cs-CZ" sz="1800" dirty="0" err="1"/>
              <a:t>Holán</a:t>
            </a:r>
            <a:r>
              <a:rPr lang="cs-CZ" sz="1800" dirty="0"/>
              <a:t> je aktuálně jedním z </a:t>
            </a:r>
            <a:r>
              <a:rPr lang="cs-CZ" sz="1800" b="1" dirty="0"/>
              <a:t>nejlepších českých motocyklových závodníků</a:t>
            </a:r>
            <a:r>
              <a:rPr lang="cs-CZ" sz="1800" dirty="0"/>
              <a:t> na přírodních okruzích. Přestože jeho materiální možnosti a zázemí ani zdaleka nedosahují úrovně světových továrních jezdců, na nejtěžších </a:t>
            </a:r>
            <a:r>
              <a:rPr lang="cs-CZ" sz="1800" dirty="0" err="1"/>
              <a:t>roadracingových</a:t>
            </a:r>
            <a:r>
              <a:rPr lang="cs-CZ" sz="1800" dirty="0"/>
              <a:t> tratích jako je </a:t>
            </a:r>
            <a:r>
              <a:rPr lang="cs-CZ" sz="1800" dirty="0" err="1"/>
              <a:t>Isle</a:t>
            </a:r>
            <a:r>
              <a:rPr lang="cs-CZ" sz="1800" dirty="0"/>
              <a:t> </a:t>
            </a:r>
            <a:r>
              <a:rPr lang="cs-CZ" sz="1800" dirty="0" err="1"/>
              <a:t>of</a:t>
            </a:r>
            <a:r>
              <a:rPr lang="cs-CZ" sz="1800" dirty="0"/>
              <a:t> Man, je schopen se jim vyrovnat. Dokumentární portrét vypráví příběh muže z obyčejných poměrů, který podlehl vášni rychlosti a podřídil jí svůj život i tělo. Plná šest znamená moment, kdy motocykl dosáhne svého limitu a jede na šestý stupeň maximální rychlostí. Znamená vítězství nasednout na motorku a rozpálit to naplno? Pohled do každodennosti extrémního závodníka odkrývá sílu nečekaných podmínek úspěchu. </a:t>
            </a:r>
            <a:endParaRPr lang="cs-CZ" sz="1800" b="1" dirty="0">
              <a:solidFill>
                <a:srgbClr val="FF0000"/>
              </a:solidFill>
            </a:endParaRPr>
          </a:p>
        </p:txBody>
      </p:sp>
      <p:pic>
        <p:nvPicPr>
          <p:cNvPr id="32770" name="Picture 2" descr="https://image.pmgstatic.com/cache/resized/w663/files/images/film/posters/166/262/166262642_0b0d3a.jpg"/>
          <p:cNvPicPr>
            <a:picLocks noGrp="1" noChangeAspect="1" noChangeArrowheads="1"/>
          </p:cNvPicPr>
          <p:nvPr>
            <p:ph type="pic" idx="1"/>
          </p:nvPr>
        </p:nvPicPr>
        <p:blipFill>
          <a:blip r:embed="rId2"/>
          <a:srcRect l="2841" r="2841"/>
          <a:stretch>
            <a:fillRect/>
          </a:stretch>
        </p:blipFill>
        <p:spPr bwMode="auto">
          <a:prstGeom prst="rect">
            <a:avLst/>
          </a:prstGeom>
          <a:noFill/>
        </p:spPr>
      </p:pic>
    </p:spTree>
    <p:extLst>
      <p:ext uri="{BB962C8B-B14F-4D97-AF65-F5344CB8AC3E}">
        <p14:creationId xmlns:p14="http://schemas.microsoft.com/office/powerpoint/2010/main" val="1379393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a:bodyPr>
          <a:lstStyle/>
          <a:p>
            <a:r>
              <a:rPr lang="cs-CZ" sz="3600" dirty="0"/>
              <a:t>Poslední závod</a:t>
            </a:r>
          </a:p>
        </p:txBody>
      </p:sp>
      <p:pic>
        <p:nvPicPr>
          <p:cNvPr id="7" name="Zástupný symbol pro obrázek 6"/>
          <p:cNvPicPr>
            <a:picLocks noGrp="1" noChangeAspect="1"/>
          </p:cNvPicPr>
          <p:nvPr>
            <p:ph type="pic" idx="1"/>
          </p:nvPr>
        </p:nvPicPr>
        <p:blipFill>
          <a:blip r:embed="rId2">
            <a:extLst>
              <a:ext uri="{28A0092B-C50C-407E-A947-70E740481C1C}">
                <a14:useLocalDpi xmlns:a14="http://schemas.microsoft.com/office/drawing/2010/main" val="0"/>
              </a:ext>
            </a:extLst>
          </a:blip>
          <a:srcRect l="2833" r="2833"/>
          <a:stretch>
            <a:fillRect/>
          </a:stretch>
        </p:blipFill>
        <p:spPr/>
      </p:pic>
      <p:sp>
        <p:nvSpPr>
          <p:cNvPr id="6" name="Zástupný symbol pro text 5"/>
          <p:cNvSpPr>
            <a:spLocks noGrp="1"/>
          </p:cNvSpPr>
          <p:nvPr>
            <p:ph type="body" sz="half" idx="2"/>
          </p:nvPr>
        </p:nvSpPr>
        <p:spPr/>
        <p:txBody>
          <a:bodyPr>
            <a:normAutofit/>
          </a:bodyPr>
          <a:lstStyle/>
          <a:p>
            <a:r>
              <a:rPr lang="cs-CZ" sz="1800" dirty="0"/>
              <a:t>Film, nesoucí v sobě edukativní rozměr (česká historie; vztahy Češi/Němci) a zároveň jde o žánrové </a:t>
            </a:r>
            <a:r>
              <a:rPr lang="cs-CZ" sz="1800" dirty="0" err="1"/>
              <a:t>survival</a:t>
            </a:r>
            <a:r>
              <a:rPr lang="cs-CZ" sz="1800" dirty="0"/>
              <a:t> drama.</a:t>
            </a:r>
          </a:p>
          <a:p>
            <a:r>
              <a:rPr lang="cs-CZ" sz="1800" dirty="0"/>
              <a:t>Drama vypráví příběh Bohumila Hanče, který tragicky zahynul spolu s Václavem Vrbatou během lyžařského závodu na hřebenech Krkonoš a z jejich příběhu se stala legenda. V hlavních rolích se představí Kryštof Hádek, Marek </a:t>
            </a:r>
            <a:r>
              <a:rPr lang="cs-CZ" sz="1800" dirty="0" err="1"/>
              <a:t>Adamczyk</a:t>
            </a:r>
            <a:r>
              <a:rPr lang="cs-CZ" sz="1800" dirty="0"/>
              <a:t>, Judit </a:t>
            </a:r>
            <a:r>
              <a:rPr lang="cs-CZ" sz="1800" dirty="0" err="1"/>
              <a:t>Bardos</a:t>
            </a:r>
            <a:r>
              <a:rPr lang="cs-CZ" sz="1800" dirty="0"/>
              <a:t>, Oldřich Kaiser, Vladimír Pokorný, Vladimír Javorský, Jan Hájek nebo Jaroslav </a:t>
            </a:r>
            <a:r>
              <a:rPr lang="cs-CZ" sz="1800" dirty="0" err="1"/>
              <a:t>Plesl</a:t>
            </a:r>
            <a:r>
              <a:rPr lang="cs-CZ" sz="1800" dirty="0"/>
              <a:t>.</a:t>
            </a:r>
          </a:p>
        </p:txBody>
      </p:sp>
    </p:spTree>
    <p:extLst>
      <p:ext uri="{BB962C8B-B14F-4D97-AF65-F5344CB8AC3E}">
        <p14:creationId xmlns:p14="http://schemas.microsoft.com/office/powerpoint/2010/main" val="1908869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dirty="0"/>
              <a:t>Havel</a:t>
            </a:r>
            <a:r>
              <a:rPr lang="cs-CZ" dirty="0"/>
              <a:t>	</a:t>
            </a:r>
          </a:p>
        </p:txBody>
      </p:sp>
      <p:pic>
        <p:nvPicPr>
          <p:cNvPr id="5" name="Zástupný symbol pro obrázek 4"/>
          <p:cNvPicPr>
            <a:picLocks noGrp="1" noChangeAspect="1"/>
          </p:cNvPicPr>
          <p:nvPr>
            <p:ph type="pic" idx="1"/>
          </p:nvPr>
        </p:nvPicPr>
        <p:blipFill>
          <a:blip r:embed="rId2">
            <a:extLst>
              <a:ext uri="{28A0092B-C50C-407E-A947-70E740481C1C}">
                <a14:useLocalDpi xmlns:a14="http://schemas.microsoft.com/office/drawing/2010/main" val="0"/>
              </a:ext>
            </a:extLst>
          </a:blip>
          <a:srcRect l="2778" r="2778"/>
          <a:stretch>
            <a:fillRect/>
          </a:stretch>
        </p:blipFill>
        <p:spPr/>
      </p:pic>
      <p:sp>
        <p:nvSpPr>
          <p:cNvPr id="4" name="Zástupný symbol pro text 3"/>
          <p:cNvSpPr>
            <a:spLocks noGrp="1"/>
          </p:cNvSpPr>
          <p:nvPr>
            <p:ph type="body" sz="half" idx="2"/>
          </p:nvPr>
        </p:nvSpPr>
        <p:spPr/>
        <p:txBody>
          <a:bodyPr/>
          <a:lstStyle/>
          <a:p>
            <a:r>
              <a:rPr lang="cs-CZ" sz="2000" dirty="0"/>
              <a:t>Celovečerní film Havel přináší příběh jedné z nejvýraznějších osob naší historie Václava Havla z časů disentu, kdy ještě nebyl slavnou osobností. Film se soustředí na Havlův bouřlivý osobní život, kterému dominuje boj za pravdu a správnou věc, pronásledování, věznění a také milostné vztahy, vlastní pochyby a humor. V centru všeho je pak neobvyklý a o to silnější vztah s manželkou Olgou.</a:t>
            </a:r>
          </a:p>
          <a:p>
            <a:endParaRPr lang="cs-CZ" dirty="0"/>
          </a:p>
        </p:txBody>
      </p:sp>
    </p:spTree>
    <p:extLst>
      <p:ext uri="{BB962C8B-B14F-4D97-AF65-F5344CB8AC3E}">
        <p14:creationId xmlns:p14="http://schemas.microsoft.com/office/powerpoint/2010/main" val="672135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Krajina ve stínu	</a:t>
            </a:r>
          </a:p>
        </p:txBody>
      </p:sp>
      <p:pic>
        <p:nvPicPr>
          <p:cNvPr id="5" name="Zástupný symbol pro obrázek 4"/>
          <p:cNvPicPr>
            <a:picLocks noGrp="1" noChangeAspect="1"/>
          </p:cNvPicPr>
          <p:nvPr>
            <p:ph type="pic" idx="1"/>
          </p:nvPr>
        </p:nvPicPr>
        <p:blipFill>
          <a:blip r:embed="rId2">
            <a:extLst>
              <a:ext uri="{28A0092B-C50C-407E-A947-70E740481C1C}">
                <a14:useLocalDpi xmlns:a14="http://schemas.microsoft.com/office/drawing/2010/main" val="0"/>
              </a:ext>
            </a:extLst>
          </a:blip>
          <a:srcRect l="2778" r="2778"/>
          <a:stretch>
            <a:fillRect/>
          </a:stretch>
        </p:blipFill>
        <p:spPr/>
      </p:pic>
      <p:sp>
        <p:nvSpPr>
          <p:cNvPr id="4" name="Zástupný symbol pro text 3"/>
          <p:cNvSpPr>
            <a:spLocks noGrp="1"/>
          </p:cNvSpPr>
          <p:nvPr>
            <p:ph type="body" sz="half" idx="2"/>
          </p:nvPr>
        </p:nvSpPr>
        <p:spPr/>
        <p:txBody>
          <a:bodyPr>
            <a:normAutofit/>
          </a:bodyPr>
          <a:lstStyle/>
          <a:p>
            <a:r>
              <a:rPr lang="cs-CZ" sz="1800" dirty="0"/>
              <a:t>historické drama; příběh vesnice která prochází jak fašistickým tak následně komunistickým režimem a sleduje přelévání nálad a dopad obou režimů na tamější obyvatelstvo.</a:t>
            </a:r>
          </a:p>
          <a:p>
            <a:r>
              <a:rPr lang="cs-CZ" sz="1800" dirty="0"/>
              <a:t>Krajina ve stínu je kronikou lidí a jedné malé vesnice v pohraničí vláčené dějinami třicátých, čtyřicátých a padesátých let minulého století. Hrdinové filmu čelí nacismu i komunismu, každý z nich se s jejich přísliby a hrůzami vyrovnává jinak. V popředí příběhu pak stojí osud jedné rodiny, na kterou předválečná doba, válka i události po válce dopadají vždy plnou silou.</a:t>
            </a:r>
          </a:p>
        </p:txBody>
      </p:sp>
    </p:spTree>
    <p:extLst>
      <p:ext uri="{BB962C8B-B14F-4D97-AF65-F5344CB8AC3E}">
        <p14:creationId xmlns:p14="http://schemas.microsoft.com/office/powerpoint/2010/main" val="3699568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dirty="0"/>
              <a:t>Hovory s TGM</a:t>
            </a:r>
            <a:r>
              <a:rPr lang="cs-CZ" dirty="0"/>
              <a:t>	</a:t>
            </a:r>
          </a:p>
        </p:txBody>
      </p:sp>
      <p:pic>
        <p:nvPicPr>
          <p:cNvPr id="5" name="Zástupný symbol pro obrázek 4"/>
          <p:cNvPicPr>
            <a:picLocks noGrp="1" noChangeAspect="1"/>
          </p:cNvPicPr>
          <p:nvPr>
            <p:ph type="pic" idx="1"/>
          </p:nvPr>
        </p:nvPicPr>
        <p:blipFill>
          <a:blip r:embed="rId2">
            <a:extLst>
              <a:ext uri="{28A0092B-C50C-407E-A947-70E740481C1C}">
                <a14:useLocalDpi xmlns:a14="http://schemas.microsoft.com/office/drawing/2010/main" val="0"/>
              </a:ext>
            </a:extLst>
          </a:blip>
          <a:srcRect l="5159" r="5159"/>
          <a:stretch>
            <a:fillRect/>
          </a:stretch>
        </p:blipFill>
        <p:spPr/>
      </p:pic>
      <p:sp>
        <p:nvSpPr>
          <p:cNvPr id="4" name="Zástupný symbol pro text 3"/>
          <p:cNvSpPr>
            <a:spLocks noGrp="1"/>
          </p:cNvSpPr>
          <p:nvPr>
            <p:ph type="body" sz="half" idx="2"/>
          </p:nvPr>
        </p:nvSpPr>
        <p:spPr>
          <a:xfrm>
            <a:off x="685800" y="3124198"/>
            <a:ext cx="6873240" cy="3733801"/>
          </a:xfrm>
        </p:spPr>
        <p:txBody>
          <a:bodyPr>
            <a:normAutofit lnSpcReduction="10000"/>
          </a:bodyPr>
          <a:lstStyle/>
          <a:p>
            <a:r>
              <a:rPr lang="cs-CZ" sz="1800" dirty="0"/>
              <a:t>Kniha, která vznikala celý rok a která má národu představit jeho prezidenta, je hotová. Karel Čapek vyhledá v zahradě zámku v Topolčiankách Masaryka. Prezident ale není v dobrém rozmaru, jeho dcera mu totiž zakázala knihu vydat. Toto setkání nebude snadné. Čapek sice spěchá, celou situaci nemůže ale nechat bez odezvy a nechává se zatáhnout do vzrušené debaty. Debaty o dcerách, o světě, o politice i politicích, o Češích, o lásce a o ženách. Masaryk ukazuje, že není pouze tatíček zakladatel a chladná ikona z učebnic, ale muž z masa a kostí. Vedle svých dějotvorných myšlenek a světonázorů odhaluje i schopnost vysoké politiky či dokonce intrik. Hovoří mimo jiné o svém mileneckém poměru a znovuobjevené sexualitě. Střet dvou velikánů z různých generací má výbušný potenciál, přestože jejich jedinou zbraní jsou vycházkové hole a slova.</a:t>
            </a:r>
          </a:p>
        </p:txBody>
      </p:sp>
    </p:spTree>
    <p:extLst>
      <p:ext uri="{BB962C8B-B14F-4D97-AF65-F5344CB8AC3E}">
        <p14:creationId xmlns:p14="http://schemas.microsoft.com/office/powerpoint/2010/main" val="1610074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dirty="0"/>
              <a:t>Masaryk</a:t>
            </a:r>
            <a:r>
              <a:rPr lang="cs-CZ" dirty="0"/>
              <a:t>	</a:t>
            </a:r>
          </a:p>
        </p:txBody>
      </p:sp>
      <p:pic>
        <p:nvPicPr>
          <p:cNvPr id="5" name="Zástupný symbol pro obrázek 4"/>
          <p:cNvPicPr>
            <a:picLocks noGrp="1" noChangeAspect="1"/>
          </p:cNvPicPr>
          <p:nvPr>
            <p:ph type="pic" idx="1"/>
          </p:nvPr>
        </p:nvPicPr>
        <p:blipFill>
          <a:blip r:embed="rId2">
            <a:extLst>
              <a:ext uri="{28A0092B-C50C-407E-A947-70E740481C1C}">
                <a14:useLocalDpi xmlns:a14="http://schemas.microsoft.com/office/drawing/2010/main" val="0"/>
              </a:ext>
            </a:extLst>
          </a:blip>
          <a:srcRect l="2857" r="2857"/>
          <a:stretch>
            <a:fillRect/>
          </a:stretch>
        </p:blipFill>
        <p:spPr/>
      </p:pic>
      <p:sp>
        <p:nvSpPr>
          <p:cNvPr id="4" name="Zástupný symbol pro text 3"/>
          <p:cNvSpPr>
            <a:spLocks noGrp="1"/>
          </p:cNvSpPr>
          <p:nvPr>
            <p:ph type="body" sz="half" idx="2"/>
          </p:nvPr>
        </p:nvSpPr>
        <p:spPr/>
        <p:txBody>
          <a:bodyPr>
            <a:normAutofit fontScale="92500"/>
          </a:bodyPr>
          <a:lstStyle/>
          <a:p>
            <a:r>
              <a:rPr lang="cs-CZ" sz="1800" dirty="0"/>
              <a:t>Prožil život bohéma, miloval ženy, hudbu, velká gesta. V jeho srdci bojovala nespoutanost extravagantního umělce s povinností a morálkou úředníka, diplomata. Velkou část života procestoval, ale nikdy nezapomněl na zemi, z níž pocházel, na republiku, kterou založil jeho otec Tomáš Garrigue. Smrt Jana Masaryka je dodnes zahalena tajemstvím. Mnohá tajemství se však skrývají i v jeho životě! Dramatický příběh, věnovaný osudům velvyslance a pozdějšího československého ministra zahraničí, Jana Masaryka, se vrací do doby těsně před druhou světovou válkou. Ve třicátých letech vrcholí Masarykova diplomatická kariéra, kterou tráví převážně ve Velké Británii, kde se snaží dostat světové mocnosti na stranu Československa.</a:t>
            </a:r>
          </a:p>
        </p:txBody>
      </p:sp>
    </p:spTree>
    <p:extLst>
      <p:ext uri="{BB962C8B-B14F-4D97-AF65-F5344CB8AC3E}">
        <p14:creationId xmlns:p14="http://schemas.microsoft.com/office/powerpoint/2010/main" val="3962338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1364974"/>
            <a:ext cx="6873240" cy="1600200"/>
          </a:xfrm>
        </p:spPr>
        <p:txBody>
          <a:bodyPr>
            <a:normAutofit/>
          </a:bodyPr>
          <a:lstStyle/>
          <a:p>
            <a:r>
              <a:rPr lang="cs-CZ" sz="3600" dirty="0" err="1"/>
              <a:t>Habermannův</a:t>
            </a:r>
            <a:r>
              <a:rPr lang="cs-CZ" sz="3600" dirty="0"/>
              <a:t> mlýn	</a:t>
            </a:r>
          </a:p>
        </p:txBody>
      </p:sp>
      <p:sp>
        <p:nvSpPr>
          <p:cNvPr id="4" name="Zástupný symbol pro text 3"/>
          <p:cNvSpPr>
            <a:spLocks noGrp="1"/>
          </p:cNvSpPr>
          <p:nvPr>
            <p:ph type="body" sz="half" idx="2"/>
          </p:nvPr>
        </p:nvSpPr>
        <p:spPr>
          <a:xfrm>
            <a:off x="685800" y="2965174"/>
            <a:ext cx="6873240" cy="3713922"/>
          </a:xfrm>
        </p:spPr>
        <p:txBody>
          <a:bodyPr>
            <a:normAutofit/>
          </a:bodyPr>
          <a:lstStyle/>
          <a:p>
            <a:r>
              <a:rPr lang="cs-CZ" sz="2000" dirty="0"/>
              <a:t>Poválečný odsun Němců mapuje ve svém dramatu Juraj Herz, který se inspiroval osudy německého průmyslníka </a:t>
            </a:r>
            <a:r>
              <a:rPr lang="cs-CZ" sz="2000" dirty="0" err="1"/>
              <a:t>Habermanna</a:t>
            </a:r>
            <a:r>
              <a:rPr lang="cs-CZ" sz="2000" dirty="0"/>
              <a:t> žijícího se svou rodinou na severu Moravy v pohraničí. Bohatý podnikatel dával práci Čechům a Němcům i v čase války, přesto ho neminula šílená doba poválečného zúčtování. Samozvaným soudcům tzv. českým vlastencům, jeho bývalým zaměstnancům, nešlo o spravedlnost, ale spíše o majetek. Juraj Herz zpracoval osobní téma, jelikož jako židovský chlapec byl vězněn v koncentračním táboře. </a:t>
            </a:r>
          </a:p>
          <a:p>
            <a:r>
              <a:rPr lang="cs-CZ" sz="2000" b="1" dirty="0">
                <a:solidFill>
                  <a:srgbClr val="FF0000"/>
                </a:solidFill>
              </a:rPr>
              <a:t>Konec monopolu 31. 12. 2025</a:t>
            </a:r>
          </a:p>
          <a:p>
            <a:endParaRPr lang="cs-CZ" sz="2400" dirty="0"/>
          </a:p>
          <a:p>
            <a:endParaRPr lang="cs-CZ" sz="2400" dirty="0"/>
          </a:p>
          <a:p>
            <a:endParaRPr lang="cs-CZ" sz="2000" dirty="0"/>
          </a:p>
        </p:txBody>
      </p:sp>
      <p:pic>
        <p:nvPicPr>
          <p:cNvPr id="8" name="Zástupný symbol obrázku 7">
            <a:extLst>
              <a:ext uri="{FF2B5EF4-FFF2-40B4-BE49-F238E27FC236}">
                <a16:creationId xmlns:a16="http://schemas.microsoft.com/office/drawing/2014/main" id="{B4F9D4EC-543A-FE7F-1866-AA1E420A1B52}"/>
              </a:ext>
            </a:extLst>
          </p:cNvPr>
          <p:cNvPicPr>
            <a:picLocks noGrp="1" noChangeAspect="1"/>
          </p:cNvPicPr>
          <p:nvPr>
            <p:ph type="pic" idx="1"/>
          </p:nvPr>
        </p:nvPicPr>
        <p:blipFill>
          <a:blip r:embed="rId2"/>
          <a:srcRect l="4550" r="4550"/>
          <a:stretch>
            <a:fillRect/>
          </a:stretch>
        </p:blipFill>
        <p:spPr/>
      </p:pic>
    </p:spTree>
    <p:extLst>
      <p:ext uri="{BB962C8B-B14F-4D97-AF65-F5344CB8AC3E}">
        <p14:creationId xmlns:p14="http://schemas.microsoft.com/office/powerpoint/2010/main" val="3750060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a:t>Těšíme se na vaše objednávky</a:t>
            </a:r>
          </a:p>
        </p:txBody>
      </p:sp>
      <p:sp>
        <p:nvSpPr>
          <p:cNvPr id="6" name="Zástupný symbol pro obsah 5"/>
          <p:cNvSpPr>
            <a:spLocks noGrp="1"/>
          </p:cNvSpPr>
          <p:nvPr>
            <p:ph sz="half" idx="1"/>
          </p:nvPr>
        </p:nvSpPr>
        <p:spPr/>
        <p:txBody>
          <a:bodyPr/>
          <a:lstStyle/>
          <a:p>
            <a:endParaRPr lang="cs-CZ" dirty="0"/>
          </a:p>
          <a:p>
            <a:endParaRPr lang="cs-CZ" dirty="0"/>
          </a:p>
          <a:p>
            <a:r>
              <a:rPr lang="cs-CZ" dirty="0"/>
              <a:t>284 016 515</a:t>
            </a:r>
          </a:p>
          <a:p>
            <a:r>
              <a:rPr lang="cs-CZ" dirty="0"/>
              <a:t>734 785 010</a:t>
            </a:r>
          </a:p>
          <a:p>
            <a:endParaRPr lang="cs-CZ" dirty="0"/>
          </a:p>
          <a:p>
            <a:endParaRPr lang="cs-CZ" dirty="0"/>
          </a:p>
          <a:p>
            <a:endParaRPr lang="cs-CZ" dirty="0"/>
          </a:p>
          <a:p>
            <a:r>
              <a:rPr lang="cs-CZ" dirty="0"/>
              <a:t>pavel.rada@bohnice.cz</a:t>
            </a:r>
          </a:p>
        </p:txBody>
      </p:sp>
      <p:pic>
        <p:nvPicPr>
          <p:cNvPr id="17" name="Obrázek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232" y="4434761"/>
            <a:ext cx="824891" cy="776368"/>
          </a:xfrm>
          <a:prstGeom prst="rect">
            <a:avLst/>
          </a:prstGeom>
        </p:spPr>
      </p:pic>
      <p:pic>
        <p:nvPicPr>
          <p:cNvPr id="3" name="Zástupný symbol pro obsah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58232" y="2194559"/>
            <a:ext cx="857006" cy="857006"/>
          </a:xfrm>
        </p:spPr>
      </p:pic>
      <p:pic>
        <p:nvPicPr>
          <p:cNvPr id="20" name="Obrázek 19">
            <a:extLst>
              <a:ext uri="{FF2B5EF4-FFF2-40B4-BE49-F238E27FC236}">
                <a16:creationId xmlns:a16="http://schemas.microsoft.com/office/drawing/2014/main" id="{4E48B8F9-8FEC-D040-2A2D-DBC251DCBF63}"/>
              </a:ext>
            </a:extLst>
          </p:cNvPr>
          <p:cNvPicPr>
            <a:picLocks noChangeAspect="1"/>
          </p:cNvPicPr>
          <p:nvPr/>
        </p:nvPicPr>
        <p:blipFill>
          <a:blip r:embed="rId4"/>
          <a:stretch>
            <a:fillRect/>
          </a:stretch>
        </p:blipFill>
        <p:spPr>
          <a:xfrm>
            <a:off x="4343401" y="1886607"/>
            <a:ext cx="5933660" cy="3707454"/>
          </a:xfrm>
          <a:prstGeom prst="rect">
            <a:avLst/>
          </a:prstGeom>
        </p:spPr>
      </p:pic>
    </p:spTree>
    <p:extLst>
      <p:ext uri="{BB962C8B-B14F-4D97-AF65-F5344CB8AC3E}">
        <p14:creationId xmlns:p14="http://schemas.microsoft.com/office/powerpoint/2010/main" val="4169365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1166191"/>
            <a:ext cx="6873240" cy="1600200"/>
          </a:xfrm>
        </p:spPr>
        <p:txBody>
          <a:bodyPr>
            <a:normAutofit/>
          </a:bodyPr>
          <a:lstStyle/>
          <a:p>
            <a:r>
              <a:rPr lang="cs-CZ" sz="4000" dirty="0" err="1"/>
              <a:t>oppenheime</a:t>
            </a:r>
            <a:r>
              <a:rPr lang="cs-CZ" sz="3600" dirty="0" err="1"/>
              <a:t>r</a:t>
            </a:r>
            <a:endParaRPr lang="cs-CZ" sz="3600" dirty="0"/>
          </a:p>
        </p:txBody>
      </p:sp>
      <p:sp>
        <p:nvSpPr>
          <p:cNvPr id="4" name="Zástupný symbol pro text 3"/>
          <p:cNvSpPr>
            <a:spLocks noGrp="1"/>
          </p:cNvSpPr>
          <p:nvPr>
            <p:ph type="body" sz="half" idx="2"/>
          </p:nvPr>
        </p:nvSpPr>
        <p:spPr>
          <a:xfrm>
            <a:off x="685800" y="2862471"/>
            <a:ext cx="6873240" cy="3356214"/>
          </a:xfrm>
        </p:spPr>
        <p:txBody>
          <a:bodyPr>
            <a:normAutofit/>
          </a:bodyPr>
          <a:lstStyle/>
          <a:p>
            <a:r>
              <a:rPr lang="cs-CZ" sz="2800" dirty="0"/>
              <a:t>Oppenheimer je příběhem muže, který riskoval, že zničí celý svět, aby ho tím zachránil. Režisér Christopher Nolan propůjčil svůj vypravěčský talent životopisnému filmu o vynálezci atomové bomby. </a:t>
            </a:r>
            <a:endParaRPr lang="cs-CZ" sz="2000" b="1" dirty="0">
              <a:solidFill>
                <a:srgbClr val="FF0000"/>
              </a:solidFill>
            </a:endParaRPr>
          </a:p>
        </p:txBody>
      </p:sp>
      <p:sp>
        <p:nvSpPr>
          <p:cNvPr id="6" name="Picture Placeholder 4">
            <a:extLst>
              <a:ext uri="{FF2B5EF4-FFF2-40B4-BE49-F238E27FC236}">
                <a16:creationId xmlns:a16="http://schemas.microsoft.com/office/drawing/2014/main" id="{0CAEC1DD-7822-41DE-BC43-4D420DFE0F9C}"/>
              </a:ext>
            </a:extLst>
          </p:cNvPr>
          <p:cNvSpPr txBox="1">
            <a:spLocks/>
          </p:cNvSpPr>
          <p:nvPr/>
        </p:nvSpPr>
        <p:spPr>
          <a:xfrm>
            <a:off x="8013638" y="903641"/>
            <a:ext cx="3644962" cy="5467443"/>
          </a:xfrm>
          <a:prstGeom prst="rect">
            <a:avLst/>
          </a:prstGeom>
        </p:spPr>
      </p:sp>
      <p:pic>
        <p:nvPicPr>
          <p:cNvPr id="7" name="Zástupný symbol obrázku 6">
            <a:extLst>
              <a:ext uri="{FF2B5EF4-FFF2-40B4-BE49-F238E27FC236}">
                <a16:creationId xmlns:a16="http://schemas.microsoft.com/office/drawing/2014/main" id="{649D5F10-4242-2347-19A8-D68199167F44}"/>
              </a:ext>
            </a:extLst>
          </p:cNvPr>
          <p:cNvPicPr>
            <a:picLocks noGrp="1" noChangeAspect="1"/>
          </p:cNvPicPr>
          <p:nvPr>
            <p:ph type="pic" idx="1"/>
          </p:nvPr>
        </p:nvPicPr>
        <p:blipFill>
          <a:blip r:embed="rId2"/>
          <a:srcRect l="2941" r="2941"/>
          <a:stretch>
            <a:fillRect/>
          </a:stretch>
        </p:blipFill>
        <p:spPr/>
      </p:pic>
    </p:spTree>
    <p:extLst>
      <p:ext uri="{BB962C8B-B14F-4D97-AF65-F5344CB8AC3E}">
        <p14:creationId xmlns:p14="http://schemas.microsoft.com/office/powerpoint/2010/main" val="1881281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1166191"/>
            <a:ext cx="6873240" cy="1600200"/>
          </a:xfrm>
        </p:spPr>
        <p:txBody>
          <a:bodyPr>
            <a:normAutofit/>
          </a:bodyPr>
          <a:lstStyle/>
          <a:p>
            <a:r>
              <a:rPr lang="cs-CZ" sz="4000" dirty="0"/>
              <a:t>bratři</a:t>
            </a:r>
          </a:p>
        </p:txBody>
      </p:sp>
      <p:sp>
        <p:nvSpPr>
          <p:cNvPr id="4" name="Zástupný symbol pro text 3"/>
          <p:cNvSpPr>
            <a:spLocks noGrp="1"/>
          </p:cNvSpPr>
          <p:nvPr>
            <p:ph type="body" sz="half" idx="2"/>
          </p:nvPr>
        </p:nvSpPr>
        <p:spPr>
          <a:xfrm>
            <a:off x="685800" y="2862471"/>
            <a:ext cx="6873240" cy="3356214"/>
          </a:xfrm>
        </p:spPr>
        <p:txBody>
          <a:bodyPr>
            <a:normAutofit/>
          </a:bodyPr>
          <a:lstStyle/>
          <a:p>
            <a:r>
              <a:rPr lang="cs-CZ" sz="2400" dirty="0"/>
              <a:t>Jeden ze zásadních příběhů naší novodobé historie. Pětice mladíků s pistolemi pronásledovaná tisíci vojáky se v boji o život dotkne hranic vlastního strachu i statečnosti. Rodina, jejíž členové se vzepřeli nacistické i komunistické totalitě. Film Bratři o skupině bratrů Mašínů bude mít premiéru sedmdesát let od jejich útěku do Západního Berlína. </a:t>
            </a:r>
            <a:endParaRPr lang="cs-CZ" b="1" dirty="0">
              <a:solidFill>
                <a:srgbClr val="FF0000"/>
              </a:solidFill>
            </a:endParaRPr>
          </a:p>
        </p:txBody>
      </p:sp>
      <p:sp>
        <p:nvSpPr>
          <p:cNvPr id="6" name="Picture Placeholder 4">
            <a:extLst>
              <a:ext uri="{FF2B5EF4-FFF2-40B4-BE49-F238E27FC236}">
                <a16:creationId xmlns:a16="http://schemas.microsoft.com/office/drawing/2014/main" id="{0CAEC1DD-7822-41DE-BC43-4D420DFE0F9C}"/>
              </a:ext>
            </a:extLst>
          </p:cNvPr>
          <p:cNvSpPr txBox="1">
            <a:spLocks/>
          </p:cNvSpPr>
          <p:nvPr/>
        </p:nvSpPr>
        <p:spPr>
          <a:xfrm>
            <a:off x="8013638" y="903641"/>
            <a:ext cx="3644962" cy="5467443"/>
          </a:xfrm>
          <a:prstGeom prst="rect">
            <a:avLst/>
          </a:prstGeom>
        </p:spPr>
      </p:sp>
      <p:pic>
        <p:nvPicPr>
          <p:cNvPr id="8" name="Zástupný symbol obrázku 7">
            <a:extLst>
              <a:ext uri="{FF2B5EF4-FFF2-40B4-BE49-F238E27FC236}">
                <a16:creationId xmlns:a16="http://schemas.microsoft.com/office/drawing/2014/main" id="{C6738D23-4DBF-4262-A381-16A62374074A}"/>
              </a:ext>
            </a:extLst>
          </p:cNvPr>
          <p:cNvPicPr>
            <a:picLocks noGrp="1" noChangeAspect="1"/>
          </p:cNvPicPr>
          <p:nvPr>
            <p:ph type="pic" idx="1"/>
          </p:nvPr>
        </p:nvPicPr>
        <p:blipFill>
          <a:blip r:embed="rId2"/>
          <a:srcRect l="2790" r="2790"/>
          <a:stretch>
            <a:fillRect/>
          </a:stretch>
        </p:blipFill>
        <p:spPr/>
      </p:pic>
    </p:spTree>
    <p:extLst>
      <p:ext uri="{BB962C8B-B14F-4D97-AF65-F5344CB8AC3E}">
        <p14:creationId xmlns:p14="http://schemas.microsoft.com/office/powerpoint/2010/main" val="402180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1166191"/>
            <a:ext cx="6873240" cy="1600200"/>
          </a:xfrm>
        </p:spPr>
        <p:txBody>
          <a:bodyPr>
            <a:normAutofit/>
          </a:bodyPr>
          <a:lstStyle/>
          <a:p>
            <a:r>
              <a:rPr lang="cs-CZ" sz="4400" dirty="0"/>
              <a:t>napoleon</a:t>
            </a:r>
          </a:p>
        </p:txBody>
      </p:sp>
      <p:sp>
        <p:nvSpPr>
          <p:cNvPr id="4" name="Zástupný symbol pro text 3"/>
          <p:cNvSpPr>
            <a:spLocks noGrp="1"/>
          </p:cNvSpPr>
          <p:nvPr>
            <p:ph type="body" sz="half" idx="2"/>
          </p:nvPr>
        </p:nvSpPr>
        <p:spPr>
          <a:xfrm>
            <a:off x="685800" y="2862471"/>
            <a:ext cx="6873240" cy="3356214"/>
          </a:xfrm>
        </p:spPr>
        <p:txBody>
          <a:bodyPr>
            <a:normAutofit/>
          </a:bodyPr>
          <a:lstStyle/>
          <a:p>
            <a:r>
              <a:rPr lang="cs-CZ" sz="2400" dirty="0"/>
              <a:t>Epické drama zachycuje život francouzského císaře Napoleona Bonaparte, jeho vzestup k moci a vztah k životní lásce Josephine, a ukazuje jeho vizionářské vojenské a politické taktiky na pozadí nejdynamičtějších bitevních scén jaké kdy byly natočeny.</a:t>
            </a:r>
            <a:endParaRPr lang="cs-CZ" sz="1800" dirty="0"/>
          </a:p>
        </p:txBody>
      </p:sp>
      <p:sp>
        <p:nvSpPr>
          <p:cNvPr id="6" name="Picture Placeholder 4">
            <a:extLst>
              <a:ext uri="{FF2B5EF4-FFF2-40B4-BE49-F238E27FC236}">
                <a16:creationId xmlns:a16="http://schemas.microsoft.com/office/drawing/2014/main" id="{0CAEC1DD-7822-41DE-BC43-4D420DFE0F9C}"/>
              </a:ext>
            </a:extLst>
          </p:cNvPr>
          <p:cNvSpPr txBox="1">
            <a:spLocks/>
          </p:cNvSpPr>
          <p:nvPr/>
        </p:nvSpPr>
        <p:spPr>
          <a:xfrm>
            <a:off x="8013638" y="903641"/>
            <a:ext cx="3644962" cy="5467443"/>
          </a:xfrm>
          <a:prstGeom prst="rect">
            <a:avLst/>
          </a:prstGeom>
        </p:spPr>
      </p:sp>
      <p:pic>
        <p:nvPicPr>
          <p:cNvPr id="8" name="Zástupný symbol obrázku 7">
            <a:extLst>
              <a:ext uri="{FF2B5EF4-FFF2-40B4-BE49-F238E27FC236}">
                <a16:creationId xmlns:a16="http://schemas.microsoft.com/office/drawing/2014/main" id="{4AEBA904-4531-F371-C40B-46ECE1699683}"/>
              </a:ext>
            </a:extLst>
          </p:cNvPr>
          <p:cNvPicPr>
            <a:picLocks noGrp="1" noChangeAspect="1"/>
          </p:cNvPicPr>
          <p:nvPr>
            <p:ph type="pic" idx="1"/>
          </p:nvPr>
        </p:nvPicPr>
        <p:blipFill>
          <a:blip r:embed="rId2"/>
          <a:srcRect l="2841" r="2841"/>
          <a:stretch>
            <a:fillRect/>
          </a:stretch>
        </p:blipFill>
        <p:spPr/>
      </p:pic>
    </p:spTree>
    <p:extLst>
      <p:ext uri="{BB962C8B-B14F-4D97-AF65-F5344CB8AC3E}">
        <p14:creationId xmlns:p14="http://schemas.microsoft.com/office/powerpoint/2010/main" val="3073666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1166191"/>
            <a:ext cx="6873240" cy="1600200"/>
          </a:xfrm>
        </p:spPr>
        <p:txBody>
          <a:bodyPr>
            <a:normAutofit/>
          </a:bodyPr>
          <a:lstStyle/>
          <a:p>
            <a:r>
              <a:rPr lang="cs-CZ" sz="4000" dirty="0"/>
              <a:t>Terezín: láska za zdí</a:t>
            </a:r>
          </a:p>
        </p:txBody>
      </p:sp>
      <p:sp>
        <p:nvSpPr>
          <p:cNvPr id="4" name="Zástupný symbol pro text 3"/>
          <p:cNvSpPr>
            <a:spLocks noGrp="1"/>
          </p:cNvSpPr>
          <p:nvPr>
            <p:ph type="body" sz="half" idx="2"/>
          </p:nvPr>
        </p:nvSpPr>
        <p:spPr>
          <a:xfrm>
            <a:off x="685800" y="2862471"/>
            <a:ext cx="6873240" cy="3356214"/>
          </a:xfrm>
        </p:spPr>
        <p:txBody>
          <a:bodyPr>
            <a:normAutofit/>
          </a:bodyPr>
          <a:lstStyle/>
          <a:p>
            <a:r>
              <a:rPr lang="cs-CZ" sz="2400" dirty="0"/>
              <a:t>Film Terezín: Láska za zdí zachycuje životní osudy fiktivních i reálných postav umělců, kteří se setkali, tvořili a díky umění přežívali v nelehkých podmínkách válečného ghetta Terezín. </a:t>
            </a:r>
            <a:endParaRPr lang="cs-CZ" sz="1800" b="1" dirty="0">
              <a:solidFill>
                <a:srgbClr val="FF0000"/>
              </a:solidFill>
            </a:endParaRPr>
          </a:p>
        </p:txBody>
      </p:sp>
      <p:sp>
        <p:nvSpPr>
          <p:cNvPr id="6" name="Picture Placeholder 4">
            <a:extLst>
              <a:ext uri="{FF2B5EF4-FFF2-40B4-BE49-F238E27FC236}">
                <a16:creationId xmlns:a16="http://schemas.microsoft.com/office/drawing/2014/main" id="{0CAEC1DD-7822-41DE-BC43-4D420DFE0F9C}"/>
              </a:ext>
            </a:extLst>
          </p:cNvPr>
          <p:cNvSpPr txBox="1">
            <a:spLocks/>
          </p:cNvSpPr>
          <p:nvPr/>
        </p:nvSpPr>
        <p:spPr>
          <a:xfrm>
            <a:off x="8013638" y="903641"/>
            <a:ext cx="3644962" cy="5467443"/>
          </a:xfrm>
          <a:prstGeom prst="rect">
            <a:avLst/>
          </a:prstGeom>
        </p:spPr>
      </p:sp>
      <p:pic>
        <p:nvPicPr>
          <p:cNvPr id="7" name="Zástupný symbol obrázku 6">
            <a:extLst>
              <a:ext uri="{FF2B5EF4-FFF2-40B4-BE49-F238E27FC236}">
                <a16:creationId xmlns:a16="http://schemas.microsoft.com/office/drawing/2014/main" id="{FB8E65F1-6379-F7C2-75FF-953EC008224D}"/>
              </a:ext>
            </a:extLst>
          </p:cNvPr>
          <p:cNvPicPr>
            <a:picLocks noGrp="1" noChangeAspect="1"/>
          </p:cNvPicPr>
          <p:nvPr>
            <p:ph type="pic" idx="1"/>
          </p:nvPr>
        </p:nvPicPr>
        <p:blipFill>
          <a:blip r:embed="rId2"/>
          <a:srcRect t="7886" b="7886"/>
          <a:stretch>
            <a:fillRect/>
          </a:stretch>
        </p:blipFill>
        <p:spPr/>
      </p:pic>
    </p:spTree>
    <p:extLst>
      <p:ext uri="{BB962C8B-B14F-4D97-AF65-F5344CB8AC3E}">
        <p14:creationId xmlns:p14="http://schemas.microsoft.com/office/powerpoint/2010/main" val="2677924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1166191"/>
            <a:ext cx="6873240" cy="1600200"/>
          </a:xfrm>
        </p:spPr>
        <p:txBody>
          <a:bodyPr>
            <a:normAutofit/>
          </a:bodyPr>
          <a:lstStyle/>
          <a:p>
            <a:r>
              <a:rPr lang="cs-CZ" sz="3600" dirty="0"/>
              <a:t>Muž který stál v cestě</a:t>
            </a:r>
          </a:p>
        </p:txBody>
      </p:sp>
      <p:sp>
        <p:nvSpPr>
          <p:cNvPr id="4" name="Zástupný symbol pro text 3"/>
          <p:cNvSpPr>
            <a:spLocks noGrp="1"/>
          </p:cNvSpPr>
          <p:nvPr>
            <p:ph type="body" sz="half" idx="2"/>
          </p:nvPr>
        </p:nvSpPr>
        <p:spPr>
          <a:xfrm>
            <a:off x="685800" y="2862471"/>
            <a:ext cx="6873240" cy="3356214"/>
          </a:xfrm>
        </p:spPr>
        <p:txBody>
          <a:bodyPr>
            <a:normAutofit/>
          </a:bodyPr>
          <a:lstStyle/>
          <a:p>
            <a:r>
              <a:rPr lang="cs-CZ" sz="2000" dirty="0"/>
              <a:t>Strhující příběh lékaře a politika Františka Kriegla zachycuje dramatické události 21. srpna 1968, kdy byl v noci společně s čelními představiteli zatčen a unesen do Moskvy. Byl jediným československým politikem, který se v zajetí i pod hrozbou likvidace postavil Leonidu Iljiči Brežněvovi a nepodepsal Moskevský protokol, dokument, jenž znamenal souhlas s okupací Československa. Filmové drama odhaluje zrůdnost komunistického režimu se zaměřením na hrdinu Pražského jara a nejvyhrocenější úsek jeho života i novodobých dějin Československa.</a:t>
            </a:r>
            <a:endParaRPr lang="cs-CZ" sz="1800" b="1" dirty="0">
              <a:solidFill>
                <a:srgbClr val="FF0000"/>
              </a:solidFill>
            </a:endParaRPr>
          </a:p>
        </p:txBody>
      </p:sp>
      <p:sp>
        <p:nvSpPr>
          <p:cNvPr id="6" name="Picture Placeholder 4">
            <a:extLst>
              <a:ext uri="{FF2B5EF4-FFF2-40B4-BE49-F238E27FC236}">
                <a16:creationId xmlns:a16="http://schemas.microsoft.com/office/drawing/2014/main" id="{0CAEC1DD-7822-41DE-BC43-4D420DFE0F9C}"/>
              </a:ext>
            </a:extLst>
          </p:cNvPr>
          <p:cNvSpPr txBox="1">
            <a:spLocks/>
          </p:cNvSpPr>
          <p:nvPr/>
        </p:nvSpPr>
        <p:spPr>
          <a:xfrm>
            <a:off x="8013638" y="903641"/>
            <a:ext cx="3644962" cy="5467443"/>
          </a:xfrm>
          <a:prstGeom prst="rect">
            <a:avLst/>
          </a:prstGeom>
        </p:spPr>
      </p:sp>
      <p:pic>
        <p:nvPicPr>
          <p:cNvPr id="9" name="Zástupný symbol obrázku 8">
            <a:extLst>
              <a:ext uri="{FF2B5EF4-FFF2-40B4-BE49-F238E27FC236}">
                <a16:creationId xmlns:a16="http://schemas.microsoft.com/office/drawing/2014/main" id="{7626333E-0C36-9CE6-91D3-B0EF01208033}"/>
              </a:ext>
            </a:extLst>
          </p:cNvPr>
          <p:cNvPicPr>
            <a:picLocks noGrp="1" noChangeAspect="1"/>
          </p:cNvPicPr>
          <p:nvPr>
            <p:ph type="pic" idx="1"/>
          </p:nvPr>
        </p:nvPicPr>
        <p:blipFill>
          <a:blip r:embed="rId2"/>
          <a:srcRect l="2841" r="2841"/>
          <a:stretch>
            <a:fillRect/>
          </a:stretch>
        </p:blipFill>
        <p:spPr/>
      </p:pic>
    </p:spTree>
    <p:extLst>
      <p:ext uri="{BB962C8B-B14F-4D97-AF65-F5344CB8AC3E}">
        <p14:creationId xmlns:p14="http://schemas.microsoft.com/office/powerpoint/2010/main" val="51433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err="1"/>
              <a:t>Falcon</a:t>
            </a:r>
            <a:r>
              <a:rPr lang="cs-CZ" sz="3600" dirty="0"/>
              <a:t> </a:t>
            </a:r>
            <a:r>
              <a:rPr lang="cs-CZ" sz="3600" dirty="0" err="1"/>
              <a:t>Lake</a:t>
            </a:r>
            <a:endParaRPr lang="cs-CZ" sz="3600" dirty="0"/>
          </a:p>
        </p:txBody>
      </p:sp>
      <p:sp>
        <p:nvSpPr>
          <p:cNvPr id="4" name="Zástupný symbol pro text 3"/>
          <p:cNvSpPr>
            <a:spLocks noGrp="1"/>
          </p:cNvSpPr>
          <p:nvPr>
            <p:ph type="body" sz="half" idx="2"/>
          </p:nvPr>
        </p:nvSpPr>
        <p:spPr/>
        <p:txBody>
          <a:bodyPr>
            <a:normAutofit/>
          </a:bodyPr>
          <a:lstStyle/>
          <a:p>
            <a:r>
              <a:rPr lang="cs-CZ" sz="2400" dirty="0"/>
              <a:t>Stydlivý Bastien přijíždí s rodiči na letní dovolenou k jezeru </a:t>
            </a:r>
            <a:r>
              <a:rPr lang="cs-CZ" sz="2400" dirty="0" err="1"/>
              <a:t>Falcon</a:t>
            </a:r>
            <a:r>
              <a:rPr lang="cs-CZ" sz="2400" dirty="0"/>
              <a:t> </a:t>
            </a:r>
            <a:r>
              <a:rPr lang="cs-CZ" sz="2400" dirty="0" err="1"/>
              <a:t>Lake</a:t>
            </a:r>
            <a:r>
              <a:rPr lang="cs-CZ" sz="2400" dirty="0"/>
              <a:t>. V krajině, která je občas idylická a občas přízračná, potkává o tři roky starší dívku Chloé. Vzniká mezi nimi nerovnocenný vztah, který nejasně balancuje mezi romantikou a manipulací. Na břehu jezera, které je opředeno duchařskými legendami, prožívá Bastien prázdniny, které nenápadně změní všechno, co znal. </a:t>
            </a:r>
            <a:endParaRPr lang="cs-CZ" sz="2000" dirty="0"/>
          </a:p>
          <a:p>
            <a:endParaRPr lang="cs-CZ" dirty="0"/>
          </a:p>
          <a:p>
            <a:endParaRPr lang="cs-CZ" dirty="0"/>
          </a:p>
        </p:txBody>
      </p:sp>
      <p:pic>
        <p:nvPicPr>
          <p:cNvPr id="8" name="Zástupný symbol obrázku 7">
            <a:extLst>
              <a:ext uri="{FF2B5EF4-FFF2-40B4-BE49-F238E27FC236}">
                <a16:creationId xmlns:a16="http://schemas.microsoft.com/office/drawing/2014/main" id="{BFEA5BE4-69BD-198B-4FCF-227860AC3B90}"/>
              </a:ext>
            </a:extLst>
          </p:cNvPr>
          <p:cNvPicPr>
            <a:picLocks noGrp="1" noChangeAspect="1"/>
          </p:cNvPicPr>
          <p:nvPr>
            <p:ph type="pic" idx="1"/>
          </p:nvPr>
        </p:nvPicPr>
        <p:blipFill>
          <a:blip r:embed="rId2"/>
          <a:srcRect l="2841" r="2841"/>
          <a:stretch>
            <a:fillRect/>
          </a:stretch>
        </p:blipFill>
        <p:spPr/>
      </p:pic>
    </p:spTree>
    <p:extLst>
      <p:ext uri="{BB962C8B-B14F-4D97-AF65-F5344CB8AC3E}">
        <p14:creationId xmlns:p14="http://schemas.microsoft.com/office/powerpoint/2010/main" val="1940887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návštěvníci</a:t>
            </a:r>
          </a:p>
        </p:txBody>
      </p:sp>
      <p:sp>
        <p:nvSpPr>
          <p:cNvPr id="4" name="Zástupný symbol pro text 3"/>
          <p:cNvSpPr>
            <a:spLocks noGrp="1"/>
          </p:cNvSpPr>
          <p:nvPr>
            <p:ph type="body" sz="half" idx="2"/>
          </p:nvPr>
        </p:nvSpPr>
        <p:spPr/>
        <p:txBody>
          <a:bodyPr>
            <a:normAutofit fontScale="85000" lnSpcReduction="20000"/>
          </a:bodyPr>
          <a:lstStyle/>
          <a:p>
            <a:r>
              <a:rPr lang="cs-CZ" sz="2400" dirty="0"/>
              <a:t>Mladá antropoložka Zdenka se se svým manželem a třemi syny přestěhuje na Špicberky v Norsku, aby pozorovala, jak se mění život v polárních oblastech. Získala prestižní dvouletý grant na rozsáhlý vědecký výzkum o dopadu globalizace na obyvatelstvo v nejsevernějším městě světa, </a:t>
            </a:r>
            <a:r>
              <a:rPr lang="cs-CZ" sz="2400" dirty="0" err="1"/>
              <a:t>Longyearbyenu</a:t>
            </a:r>
            <a:r>
              <a:rPr lang="cs-CZ" sz="2400" dirty="0"/>
              <a:t>. Poté, co se Zdenka zamiluje do svého nového domova, zjistí, že v Arktidě mizí daleko víc než jen ledovce a permafrost. Prostřednictvím rozhovorů s obyvateli si začíná uvědomovat, jak heterogenní malá místní komunita vlastně je, a postupně odhaluje napětí, které se skrývá pod povrchem. Zdenka se zároveň snaží přijít na to, do jaké míry se může zapojit do místní komunity, kterou původně zamýšlela jen pozorovat.</a:t>
            </a:r>
            <a:endParaRPr lang="cs-CZ" sz="2000" dirty="0"/>
          </a:p>
          <a:p>
            <a:endParaRPr lang="cs-CZ" dirty="0"/>
          </a:p>
          <a:p>
            <a:endParaRPr lang="cs-CZ" dirty="0"/>
          </a:p>
        </p:txBody>
      </p:sp>
      <p:pic>
        <p:nvPicPr>
          <p:cNvPr id="8" name="Zástupný symbol obrázku 7">
            <a:extLst>
              <a:ext uri="{FF2B5EF4-FFF2-40B4-BE49-F238E27FC236}">
                <a16:creationId xmlns:a16="http://schemas.microsoft.com/office/drawing/2014/main" id="{A0806CD7-6E0C-386C-7706-F01F2019FAEA}"/>
              </a:ext>
            </a:extLst>
          </p:cNvPr>
          <p:cNvPicPr>
            <a:picLocks noGrp="1" noChangeAspect="1"/>
          </p:cNvPicPr>
          <p:nvPr>
            <p:ph type="pic" idx="1"/>
          </p:nvPr>
        </p:nvPicPr>
        <p:blipFill>
          <a:blip r:embed="rId2"/>
          <a:srcRect l="2891" r="2891"/>
          <a:stretch>
            <a:fillRect/>
          </a:stretch>
        </p:blipFill>
        <p:spPr/>
      </p:pic>
    </p:spTree>
    <p:extLst>
      <p:ext uri="{BB962C8B-B14F-4D97-AF65-F5344CB8AC3E}">
        <p14:creationId xmlns:p14="http://schemas.microsoft.com/office/powerpoint/2010/main" val="767304136"/>
      </p:ext>
    </p:extLst>
  </p:cSld>
  <p:clrMapOvr>
    <a:masterClrMapping/>
  </p:clrMapOvr>
</p:sld>
</file>

<file path=ppt/theme/theme1.xml><?xml version="1.0" encoding="utf-8"?>
<a:theme xmlns:a="http://schemas.openxmlformats.org/drawingml/2006/main" name="Kondenzační stopa">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TM04033937[[fn=Kondenzační stopa]]</Template>
  <TotalTime>974</TotalTime>
  <Words>2131</Words>
  <Application>Microsoft Office PowerPoint</Application>
  <PresentationFormat>Širokoúhlá obrazovka</PresentationFormat>
  <Paragraphs>78</Paragraphs>
  <Slides>27</Slides>
  <Notes>0</Notes>
  <HiddenSlides>0</HiddenSlides>
  <MMClips>0</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27</vt:i4>
      </vt:variant>
    </vt:vector>
  </HeadingPairs>
  <TitlesOfParts>
    <vt:vector size="30" baseType="lpstr">
      <vt:lpstr>Arial</vt:lpstr>
      <vt:lpstr>Century Gothic</vt:lpstr>
      <vt:lpstr>Kondenzační stopa</vt:lpstr>
      <vt:lpstr>Kino v Divadle Za plotem </vt:lpstr>
      <vt:lpstr>Prezentace aplikace PowerPoint</vt:lpstr>
      <vt:lpstr>oppenheimer</vt:lpstr>
      <vt:lpstr>bratři</vt:lpstr>
      <vt:lpstr>napoleon</vt:lpstr>
      <vt:lpstr>Terezín: láska za zdí</vt:lpstr>
      <vt:lpstr>Muž který stál v cestě</vt:lpstr>
      <vt:lpstr>Falcon Lake</vt:lpstr>
      <vt:lpstr>návštěvníci</vt:lpstr>
      <vt:lpstr>Šťastně až na věky</vt:lpstr>
      <vt:lpstr>Všechno dobře dopadne</vt:lpstr>
      <vt:lpstr>Kuciak: vražda novináře</vt:lpstr>
      <vt:lpstr>Ti, kteří tancují ve tmě</vt:lpstr>
      <vt:lpstr>IL BOEMO</vt:lpstr>
      <vt:lpstr>Civilizace – Dobrá zpráva o konci světa</vt:lpstr>
      <vt:lpstr>René – vězeň svobody</vt:lpstr>
      <vt:lpstr>Jan Žižka</vt:lpstr>
      <vt:lpstr>Adam ondra: posunout hranice</vt:lpstr>
      <vt:lpstr>Planeta Praha </vt:lpstr>
      <vt:lpstr>Plná 6</vt:lpstr>
      <vt:lpstr>Poslední závod</vt:lpstr>
      <vt:lpstr>Havel </vt:lpstr>
      <vt:lpstr>Krajina ve stínu </vt:lpstr>
      <vt:lpstr>Hovory s TGM </vt:lpstr>
      <vt:lpstr>Masaryk </vt:lpstr>
      <vt:lpstr>Habermannův mlýn </vt:lpstr>
      <vt:lpstr>Těšíme se na vaše objednávky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Kino v Divadle Za plotem</dc:title>
  <dc:creator>RadioFolk</dc:creator>
  <cp:lastModifiedBy>Markét Eichlerová</cp:lastModifiedBy>
  <cp:revision>29</cp:revision>
  <dcterms:created xsi:type="dcterms:W3CDTF">2022-09-21T12:04:40Z</dcterms:created>
  <dcterms:modified xsi:type="dcterms:W3CDTF">2024-01-18T10:22:40Z</dcterms:modified>
</cp:coreProperties>
</file>