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95" r:id="rId3"/>
    <p:sldId id="307" r:id="rId4"/>
    <p:sldId id="306" r:id="rId5"/>
    <p:sldId id="267" r:id="rId6"/>
    <p:sldId id="308" r:id="rId7"/>
    <p:sldId id="317" r:id="rId8"/>
    <p:sldId id="281" r:id="rId9"/>
    <p:sldId id="311" r:id="rId10"/>
    <p:sldId id="309" r:id="rId11"/>
    <p:sldId id="314" r:id="rId12"/>
    <p:sldId id="312" r:id="rId13"/>
    <p:sldId id="310" r:id="rId14"/>
    <p:sldId id="318" r:id="rId15"/>
    <p:sldId id="302" r:id="rId16"/>
    <p:sldId id="304" r:id="rId17"/>
    <p:sldId id="270" r:id="rId18"/>
    <p:sldId id="299" r:id="rId19"/>
    <p:sldId id="300" r:id="rId20"/>
    <p:sldId id="303" r:id="rId21"/>
    <p:sldId id="301" r:id="rId22"/>
    <p:sldId id="297" r:id="rId23"/>
    <p:sldId id="277" r:id="rId24"/>
    <p:sldId id="258" r:id="rId25"/>
    <p:sldId id="272" r:id="rId26"/>
    <p:sldId id="283" r:id="rId27"/>
    <p:sldId id="294" r:id="rId28"/>
    <p:sldId id="273" r:id="rId29"/>
    <p:sldId id="274" r:id="rId30"/>
    <p:sldId id="275" r:id="rId31"/>
    <p:sldId id="276" r:id="rId32"/>
    <p:sldId id="261"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48"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cs-CZ"/>
              <a:t>Kliknutím lze upravit styl.</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pPr/>
              <a:t>1/18/2024</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48A87A34-81AB-432B-8DAE-1953F412C126}" type="datetimeFigureOut">
              <a:rPr lang="en-US" dirty="0"/>
              <a:pPr/>
              <a:t>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Název a popisek">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cs-CZ"/>
              <a:t>Kliknutím lze upravit styl.</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1/18/2024</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ce s popiskem">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cs-CZ"/>
              <a:t>Kliknutím lze upravit styl.</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1/18/2024</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pPr/>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Jmenovka">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cs-CZ"/>
              <a:t>Kliknutím lze upravit styl.</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1/18/2024</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cs-CZ"/>
              <a:t>Kliknutím lze upravit styl.</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3" name="Date Placeholder 2"/>
          <p:cNvSpPr>
            <a:spLocks noGrp="1"/>
          </p:cNvSpPr>
          <p:nvPr>
            <p:ph type="dt" sz="half" idx="10"/>
          </p:nvPr>
        </p:nvSpPr>
        <p:spPr/>
        <p:txBody>
          <a:bodyPr/>
          <a:lstStyle/>
          <a:p>
            <a:fld id="{48A87A34-81AB-432B-8DAE-1953F412C126}" type="datetimeFigureOut">
              <a:rPr lang="en-US" dirty="0"/>
              <a:pPr/>
              <a:t>1/18/2024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cs-CZ"/>
              <a:t>Kliknutím lze upravit styl.</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3" name="Date Placeholder 2"/>
          <p:cNvSpPr>
            <a:spLocks noGrp="1"/>
          </p:cNvSpPr>
          <p:nvPr>
            <p:ph type="dt" sz="half" idx="10"/>
          </p:nvPr>
        </p:nvSpPr>
        <p:spPr/>
        <p:txBody>
          <a:bodyPr/>
          <a:lstStyle/>
          <a:p>
            <a:fld id="{48A87A34-81AB-432B-8DAE-1953F412C126}" type="datetimeFigureOut">
              <a:rPr lang="en-US" dirty="0"/>
              <a:pPr/>
              <a:t>1/18/2024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cs-CZ"/>
              <a:t>Kliknutím lze upravit styl.</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1/18/2024</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cs-CZ"/>
              <a:t>Kliknutím lze upravit styl.</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1/18/2024</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pPr/>
              <a:t>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cs-CZ"/>
              <a:t>Kliknutím lze upravit styl.</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685800" y="3132666"/>
            <a:ext cx="5311775" cy="3086019"/>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172200" y="3132666"/>
            <a:ext cx="5334000" cy="3086019"/>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pPr/>
              <a:t>1/18/2024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pPr/>
              <a:t>1/18/2024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pPr/>
              <a:t>1/18/2024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cs-CZ"/>
              <a:t>Kliknutím lze upravit styl.</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48A87A34-81AB-432B-8DAE-1953F412C126}" type="datetimeFigureOut">
              <a:rPr lang="en-US" dirty="0"/>
              <a:pPr/>
              <a:t>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48A87A34-81AB-432B-8DAE-1953F412C126}" type="datetimeFigureOut">
              <a:rPr lang="en-US" dirty="0"/>
              <a:pPr/>
              <a:t>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1/18/2024</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a:bodyPr>
          <a:lstStyle/>
          <a:p>
            <a:r>
              <a:rPr lang="cs-CZ" sz="5400" dirty="0"/>
              <a:t>Kino v Divadle Za plotem </a:t>
            </a:r>
          </a:p>
        </p:txBody>
      </p:sp>
      <p:sp>
        <p:nvSpPr>
          <p:cNvPr id="3" name="Podnadpis 2"/>
          <p:cNvSpPr>
            <a:spLocks noGrp="1"/>
          </p:cNvSpPr>
          <p:nvPr>
            <p:ph type="subTitle" idx="1"/>
          </p:nvPr>
        </p:nvSpPr>
        <p:spPr/>
        <p:txBody>
          <a:bodyPr/>
          <a:lstStyle/>
          <a:p>
            <a:r>
              <a:rPr lang="cs-CZ" dirty="0"/>
              <a:t>Nabídka filmů pro 1. stupeň ZŠ a družiny</a:t>
            </a:r>
          </a:p>
        </p:txBody>
      </p:sp>
    </p:spTree>
    <p:extLst>
      <p:ext uri="{BB962C8B-B14F-4D97-AF65-F5344CB8AC3E}">
        <p14:creationId xmlns:p14="http://schemas.microsoft.com/office/powerpoint/2010/main" val="4081750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2183296"/>
            <a:ext cx="6873240" cy="1245704"/>
          </a:xfrm>
        </p:spPr>
        <p:txBody>
          <a:bodyPr>
            <a:normAutofit/>
          </a:bodyPr>
          <a:lstStyle/>
          <a:p>
            <a:r>
              <a:rPr lang="cs-CZ" sz="4400" dirty="0"/>
              <a:t>přání</a:t>
            </a:r>
            <a:endParaRPr lang="cs-CZ" sz="4000" dirty="0"/>
          </a:p>
        </p:txBody>
      </p:sp>
      <p:sp>
        <p:nvSpPr>
          <p:cNvPr id="4" name="Zástupný symbol pro text 3"/>
          <p:cNvSpPr>
            <a:spLocks noGrp="1"/>
          </p:cNvSpPr>
          <p:nvPr>
            <p:ph type="body" sz="half" idx="2"/>
          </p:nvPr>
        </p:nvSpPr>
        <p:spPr>
          <a:xfrm>
            <a:off x="685800" y="3498980"/>
            <a:ext cx="6873240" cy="3189496"/>
          </a:xfrm>
        </p:spPr>
        <p:txBody>
          <a:bodyPr>
            <a:normAutofit/>
          </a:bodyPr>
          <a:lstStyle/>
          <a:p>
            <a:r>
              <a:rPr lang="cs-CZ" sz="2000" dirty="0"/>
              <a:t>Mladá a důvtipná dívka </a:t>
            </a:r>
            <a:r>
              <a:rPr lang="cs-CZ" sz="2000" dirty="0" err="1"/>
              <a:t>Asha</a:t>
            </a:r>
            <a:r>
              <a:rPr lang="cs-CZ" sz="2000" dirty="0"/>
              <a:t> vysloví tak mocné přání, že jej vyslyší samotný vesmír. Nebo spíše živoucí kouzelná koule s nezměrnou energií zvaná Hvězda. Společně s Hvězdou musí </a:t>
            </a:r>
            <a:r>
              <a:rPr lang="cs-CZ" sz="2000" dirty="0" err="1"/>
              <a:t>Asha</a:t>
            </a:r>
            <a:r>
              <a:rPr lang="cs-CZ" sz="2000" dirty="0"/>
              <a:t> čelit hrozivému nepříteli, králi Magnificovi, který je vládcem říše </a:t>
            </a:r>
            <a:r>
              <a:rPr lang="cs-CZ" sz="2000" dirty="0" err="1"/>
              <a:t>Rosas</a:t>
            </a:r>
            <a:r>
              <a:rPr lang="cs-CZ" sz="2000" dirty="0"/>
              <a:t>, a který ohrožuje </a:t>
            </a:r>
            <a:r>
              <a:rPr lang="cs-CZ" sz="2000" dirty="0" err="1"/>
              <a:t>Ashiny</a:t>
            </a:r>
            <a:r>
              <a:rPr lang="cs-CZ" sz="2000" dirty="0"/>
              <a:t> přátele a blízké. </a:t>
            </a:r>
            <a:r>
              <a:rPr lang="cs-CZ" sz="2000" dirty="0" err="1"/>
              <a:t>Asha</a:t>
            </a:r>
            <a:r>
              <a:rPr lang="cs-CZ" sz="2000" dirty="0"/>
              <a:t> a Hvězda dokážou, že když se vůle odvážného člověka spojí s magií hvězd, mohou se dít zázraky.</a:t>
            </a:r>
            <a:endParaRPr lang="cs-CZ" sz="1200" dirty="0"/>
          </a:p>
        </p:txBody>
      </p:sp>
      <p:pic>
        <p:nvPicPr>
          <p:cNvPr id="7" name="Zástupný symbol obrázku 6">
            <a:extLst>
              <a:ext uri="{FF2B5EF4-FFF2-40B4-BE49-F238E27FC236}">
                <a16:creationId xmlns:a16="http://schemas.microsoft.com/office/drawing/2014/main" id="{6CDE7FC0-1043-BFC1-9ADD-C776AF126215}"/>
              </a:ext>
            </a:extLst>
          </p:cNvPr>
          <p:cNvPicPr>
            <a:picLocks noGrp="1" noChangeAspect="1"/>
          </p:cNvPicPr>
          <p:nvPr>
            <p:ph type="pic" idx="1"/>
          </p:nvPr>
        </p:nvPicPr>
        <p:blipFill>
          <a:blip r:embed="rId2"/>
          <a:srcRect l="2388" r="2388"/>
          <a:stretch>
            <a:fillRect/>
          </a:stretch>
        </p:blipFill>
        <p:spPr/>
      </p:pic>
    </p:spTree>
    <p:extLst>
      <p:ext uri="{BB962C8B-B14F-4D97-AF65-F5344CB8AC3E}">
        <p14:creationId xmlns:p14="http://schemas.microsoft.com/office/powerpoint/2010/main" val="563428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2183296"/>
            <a:ext cx="6873240" cy="1245704"/>
          </a:xfrm>
        </p:spPr>
        <p:txBody>
          <a:bodyPr/>
          <a:lstStyle/>
          <a:p>
            <a:r>
              <a:rPr lang="cs-CZ" sz="3600" dirty="0"/>
              <a:t>Želvy </a:t>
            </a:r>
            <a:r>
              <a:rPr lang="cs-CZ" sz="3600" dirty="0" err="1"/>
              <a:t>ninja</a:t>
            </a:r>
            <a:r>
              <a:rPr lang="cs-CZ" sz="3600" dirty="0"/>
              <a:t>: </a:t>
            </a:r>
            <a:r>
              <a:rPr lang="cs-CZ" sz="3600" dirty="0" err="1"/>
              <a:t>mutantí</a:t>
            </a:r>
            <a:r>
              <a:rPr lang="cs-CZ" sz="3600" dirty="0"/>
              <a:t> chaos</a:t>
            </a:r>
            <a:endParaRPr lang="cs-CZ" dirty="0"/>
          </a:p>
        </p:txBody>
      </p:sp>
      <p:sp>
        <p:nvSpPr>
          <p:cNvPr id="4" name="Zástupný symbol pro text 3"/>
          <p:cNvSpPr>
            <a:spLocks noGrp="1"/>
          </p:cNvSpPr>
          <p:nvPr>
            <p:ph type="body" sz="half" idx="2"/>
          </p:nvPr>
        </p:nvSpPr>
        <p:spPr>
          <a:xfrm>
            <a:off x="685800" y="3498980"/>
            <a:ext cx="6873240" cy="3189496"/>
          </a:xfrm>
        </p:spPr>
        <p:txBody>
          <a:bodyPr>
            <a:normAutofit/>
          </a:bodyPr>
          <a:lstStyle/>
          <a:p>
            <a:r>
              <a:rPr lang="cs-CZ" sz="2400" dirty="0"/>
              <a:t>Zmutovaní želví kluci se vracejí na filmové plátno. A ve velkém stylu. Animovanou akční komedii zdobí originální vizuální styl a vtipné hlášky komika </a:t>
            </a:r>
            <a:r>
              <a:rPr lang="cs-CZ" sz="2400" dirty="0" err="1"/>
              <a:t>Setha</a:t>
            </a:r>
            <a:r>
              <a:rPr lang="cs-CZ" sz="2400" dirty="0"/>
              <a:t> </a:t>
            </a:r>
            <a:r>
              <a:rPr lang="cs-CZ" sz="2400" dirty="0" err="1"/>
              <a:t>Rogena</a:t>
            </a:r>
            <a:r>
              <a:rPr lang="cs-CZ" sz="2400" dirty="0"/>
              <a:t>, který k filmu Želvy Ninja: </a:t>
            </a:r>
            <a:r>
              <a:rPr lang="cs-CZ" sz="2400" dirty="0" err="1"/>
              <a:t>Mutantí</a:t>
            </a:r>
            <a:r>
              <a:rPr lang="cs-CZ" sz="2400" dirty="0"/>
              <a:t> chaos napsal scénář. </a:t>
            </a:r>
            <a:endParaRPr lang="cs-CZ" sz="1400" dirty="0"/>
          </a:p>
        </p:txBody>
      </p:sp>
      <p:pic>
        <p:nvPicPr>
          <p:cNvPr id="6" name="Zástupný symbol obrázku 5">
            <a:extLst>
              <a:ext uri="{FF2B5EF4-FFF2-40B4-BE49-F238E27FC236}">
                <a16:creationId xmlns:a16="http://schemas.microsoft.com/office/drawing/2014/main" id="{722DCB04-FDB1-9C94-93A6-E2F982FDAEF4}"/>
              </a:ext>
            </a:extLst>
          </p:cNvPr>
          <p:cNvPicPr>
            <a:picLocks noGrp="1" noChangeAspect="1"/>
          </p:cNvPicPr>
          <p:nvPr>
            <p:ph type="pic" idx="1"/>
          </p:nvPr>
        </p:nvPicPr>
        <p:blipFill>
          <a:blip r:embed="rId2"/>
          <a:srcRect l="2891" r="2891"/>
          <a:stretch>
            <a:fillRect/>
          </a:stretch>
        </p:blipFill>
        <p:spPr/>
      </p:pic>
    </p:spTree>
    <p:extLst>
      <p:ext uri="{BB962C8B-B14F-4D97-AF65-F5344CB8AC3E}">
        <p14:creationId xmlns:p14="http://schemas.microsoft.com/office/powerpoint/2010/main" val="3596787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2183296"/>
            <a:ext cx="6873240" cy="1245704"/>
          </a:xfrm>
        </p:spPr>
        <p:txBody>
          <a:bodyPr>
            <a:normAutofit/>
          </a:bodyPr>
          <a:lstStyle/>
          <a:p>
            <a:r>
              <a:rPr lang="cs-CZ" sz="4000" dirty="0" err="1"/>
              <a:t>suprákovi</a:t>
            </a:r>
            <a:endParaRPr lang="cs-CZ" sz="3600" dirty="0"/>
          </a:p>
        </p:txBody>
      </p:sp>
      <p:sp>
        <p:nvSpPr>
          <p:cNvPr id="4" name="Zástupný symbol pro text 3"/>
          <p:cNvSpPr>
            <a:spLocks noGrp="1"/>
          </p:cNvSpPr>
          <p:nvPr>
            <p:ph type="body" sz="half" idx="2"/>
          </p:nvPr>
        </p:nvSpPr>
        <p:spPr>
          <a:xfrm>
            <a:off x="685800" y="3498980"/>
            <a:ext cx="6873240" cy="3189496"/>
          </a:xfrm>
        </p:spPr>
        <p:txBody>
          <a:bodyPr>
            <a:normAutofit/>
          </a:bodyPr>
          <a:lstStyle/>
          <a:p>
            <a:r>
              <a:rPr lang="cs-CZ" sz="2000" dirty="0"/>
              <a:t>Rodinný animovaný film o jedenáctileté dívce Hedvice, která je náhle nucena vystřídat svého otce v práci superhrdiny. Jenže ji baví spíše hraní her na počítači, a pro nějaké </a:t>
            </a:r>
            <a:r>
              <a:rPr lang="cs-CZ" sz="2000" dirty="0" err="1"/>
              <a:t>superhrdinství</a:t>
            </a:r>
            <a:r>
              <a:rPr lang="cs-CZ" sz="2000" dirty="0"/>
              <a:t> nemá žádné schopnosti. Naopak. A tak si musí najít svou vlastní cestu k tomu, aby kráčela v rodinné tradici. Třeba ale nemusíte být superhrdina, abyste byli super? </a:t>
            </a:r>
          </a:p>
        </p:txBody>
      </p:sp>
      <p:pic>
        <p:nvPicPr>
          <p:cNvPr id="6" name="Zástupný symbol obrázku 5">
            <a:extLst>
              <a:ext uri="{FF2B5EF4-FFF2-40B4-BE49-F238E27FC236}">
                <a16:creationId xmlns:a16="http://schemas.microsoft.com/office/drawing/2014/main" id="{DF14782B-815F-A777-37C2-42E102A501EA}"/>
              </a:ext>
            </a:extLst>
          </p:cNvPr>
          <p:cNvPicPr>
            <a:picLocks noGrp="1" noChangeAspect="1"/>
          </p:cNvPicPr>
          <p:nvPr>
            <p:ph type="pic" idx="1"/>
          </p:nvPr>
        </p:nvPicPr>
        <p:blipFill>
          <a:blip r:embed="rId2"/>
          <a:srcRect l="2991" r="2991"/>
          <a:stretch>
            <a:fillRect/>
          </a:stretch>
        </p:blipFill>
        <p:spPr/>
      </p:pic>
    </p:spTree>
    <p:extLst>
      <p:ext uri="{BB962C8B-B14F-4D97-AF65-F5344CB8AC3E}">
        <p14:creationId xmlns:p14="http://schemas.microsoft.com/office/powerpoint/2010/main" val="628798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2183296"/>
            <a:ext cx="6873240" cy="1245704"/>
          </a:xfrm>
        </p:spPr>
        <p:txBody>
          <a:bodyPr/>
          <a:lstStyle/>
          <a:p>
            <a:r>
              <a:rPr lang="cs-CZ" sz="3600" dirty="0"/>
              <a:t>Malá mořská víla</a:t>
            </a:r>
            <a:endParaRPr lang="cs-CZ" dirty="0"/>
          </a:p>
        </p:txBody>
      </p:sp>
      <p:sp>
        <p:nvSpPr>
          <p:cNvPr id="4" name="Zástupný symbol pro text 3"/>
          <p:cNvSpPr>
            <a:spLocks noGrp="1"/>
          </p:cNvSpPr>
          <p:nvPr>
            <p:ph type="body" sz="half" idx="2"/>
          </p:nvPr>
        </p:nvSpPr>
        <p:spPr>
          <a:xfrm>
            <a:off x="685800" y="3498980"/>
            <a:ext cx="6873240" cy="3189496"/>
          </a:xfrm>
        </p:spPr>
        <p:txBody>
          <a:bodyPr>
            <a:normAutofit/>
          </a:bodyPr>
          <a:lstStyle/>
          <a:p>
            <a:r>
              <a:rPr lang="cs-CZ" sz="2800" dirty="0"/>
              <a:t>Oblíbený příběh dnes už klasické pohádky od Disneyho v hrané verzi.</a:t>
            </a:r>
            <a:endParaRPr lang="cs-CZ" dirty="0"/>
          </a:p>
        </p:txBody>
      </p:sp>
      <p:pic>
        <p:nvPicPr>
          <p:cNvPr id="7" name="Zástupný symbol obrázku 6">
            <a:extLst>
              <a:ext uri="{FF2B5EF4-FFF2-40B4-BE49-F238E27FC236}">
                <a16:creationId xmlns:a16="http://schemas.microsoft.com/office/drawing/2014/main" id="{07C8184D-7962-942A-5248-CF2741469A56}"/>
              </a:ext>
            </a:extLst>
          </p:cNvPr>
          <p:cNvPicPr>
            <a:picLocks noGrp="1" noChangeAspect="1"/>
          </p:cNvPicPr>
          <p:nvPr>
            <p:ph type="pic" idx="1"/>
          </p:nvPr>
        </p:nvPicPr>
        <p:blipFill>
          <a:blip r:embed="rId2"/>
          <a:srcRect l="11136" r="11136"/>
          <a:stretch>
            <a:fillRect/>
          </a:stretch>
        </p:blipFill>
        <p:spPr/>
      </p:pic>
    </p:spTree>
    <p:extLst>
      <p:ext uri="{BB962C8B-B14F-4D97-AF65-F5344CB8AC3E}">
        <p14:creationId xmlns:p14="http://schemas.microsoft.com/office/powerpoint/2010/main" val="2383789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FD57A7-81DC-056F-7692-54E20DE3EA5B}"/>
              </a:ext>
            </a:extLst>
          </p:cNvPr>
          <p:cNvSpPr>
            <a:spLocks noGrp="1"/>
          </p:cNvSpPr>
          <p:nvPr>
            <p:ph type="title"/>
          </p:nvPr>
        </p:nvSpPr>
        <p:spPr/>
        <p:txBody>
          <a:bodyPr>
            <a:normAutofit/>
          </a:bodyPr>
          <a:lstStyle/>
          <a:p>
            <a:r>
              <a:rPr lang="cs-CZ" sz="4000" dirty="0"/>
              <a:t>Esa z pralesa 2: </a:t>
            </a:r>
            <a:br>
              <a:rPr lang="cs-CZ" sz="4000" dirty="0"/>
            </a:br>
            <a:r>
              <a:rPr lang="cs-CZ" sz="4000" dirty="0"/>
              <a:t>světové dobrodružství</a:t>
            </a:r>
          </a:p>
        </p:txBody>
      </p:sp>
      <p:pic>
        <p:nvPicPr>
          <p:cNvPr id="6" name="Zástupný symbol obrázku 5">
            <a:extLst>
              <a:ext uri="{FF2B5EF4-FFF2-40B4-BE49-F238E27FC236}">
                <a16:creationId xmlns:a16="http://schemas.microsoft.com/office/drawing/2014/main" id="{382C280F-AB27-C255-736B-186FDD31808B}"/>
              </a:ext>
            </a:extLst>
          </p:cNvPr>
          <p:cNvPicPr>
            <a:picLocks noGrp="1" noChangeAspect="1"/>
          </p:cNvPicPr>
          <p:nvPr>
            <p:ph type="pic" idx="1"/>
          </p:nvPr>
        </p:nvPicPr>
        <p:blipFill>
          <a:blip r:embed="rId2"/>
          <a:srcRect l="2889" r="2889"/>
          <a:stretch>
            <a:fillRect/>
          </a:stretch>
        </p:blipFill>
        <p:spPr/>
      </p:pic>
      <p:sp>
        <p:nvSpPr>
          <p:cNvPr id="4" name="Zástupný text 3">
            <a:extLst>
              <a:ext uri="{FF2B5EF4-FFF2-40B4-BE49-F238E27FC236}">
                <a16:creationId xmlns:a16="http://schemas.microsoft.com/office/drawing/2014/main" id="{36566B0F-636E-C78F-C3B4-1D1DD052178E}"/>
              </a:ext>
            </a:extLst>
          </p:cNvPr>
          <p:cNvSpPr>
            <a:spLocks noGrp="1"/>
          </p:cNvSpPr>
          <p:nvPr>
            <p:ph type="body" sz="half" idx="2"/>
          </p:nvPr>
        </p:nvSpPr>
        <p:spPr/>
        <p:txBody>
          <a:bodyPr>
            <a:normAutofit/>
          </a:bodyPr>
          <a:lstStyle/>
          <a:p>
            <a:r>
              <a:rPr lang="cs-CZ" sz="2000" b="0" i="0" dirty="0">
                <a:effectLst/>
                <a:latin typeface="Lato" panose="020F0502020204030203" pitchFamily="34" charset="0"/>
              </a:rPr>
              <a:t>S.O.S.! Tajemný </a:t>
            </a:r>
            <a:r>
              <a:rPr lang="cs-CZ" sz="2000" b="0" i="0" dirty="0" err="1">
                <a:effectLst/>
                <a:latin typeface="Lato" panose="020F0502020204030203" pitchFamily="34" charset="0"/>
              </a:rPr>
              <a:t>superpadouch</a:t>
            </a:r>
            <a:r>
              <a:rPr lang="cs-CZ" sz="2000" b="0" i="0" dirty="0">
                <a:effectLst/>
                <a:latin typeface="Lato" panose="020F0502020204030203" pitchFamily="34" charset="0"/>
              </a:rPr>
              <a:t> pokryl džungli toxickou růžovou pěnou, která vybouchne při kontaktu s vodou! A do období dešťů zbývá méně než měsíc… Na pomoc jsou přivoláni ti nejlepší z nejlepších. Esa z pralesa! Naši hrdinové, ke kterým se přidávají noví spojenci, musí najít protilátku. </a:t>
            </a:r>
            <a:endParaRPr lang="cs-CZ" sz="2000" dirty="0"/>
          </a:p>
        </p:txBody>
      </p:sp>
    </p:spTree>
    <p:extLst>
      <p:ext uri="{BB962C8B-B14F-4D97-AF65-F5344CB8AC3E}">
        <p14:creationId xmlns:p14="http://schemas.microsoft.com/office/powerpoint/2010/main" val="2706944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1166191"/>
            <a:ext cx="6873240" cy="1600200"/>
          </a:xfrm>
        </p:spPr>
        <p:txBody>
          <a:bodyPr>
            <a:normAutofit/>
          </a:bodyPr>
          <a:lstStyle/>
          <a:p>
            <a:r>
              <a:rPr lang="cs-CZ" sz="3600" dirty="0"/>
              <a:t>Kde je </a:t>
            </a:r>
            <a:r>
              <a:rPr lang="cs-CZ" sz="3600" dirty="0" err="1"/>
              <a:t>anne</a:t>
            </a:r>
            <a:r>
              <a:rPr lang="cs-CZ" sz="3600" dirty="0"/>
              <a:t> franková</a:t>
            </a:r>
          </a:p>
        </p:txBody>
      </p:sp>
      <p:sp>
        <p:nvSpPr>
          <p:cNvPr id="4" name="Zástupný symbol pro text 3"/>
          <p:cNvSpPr>
            <a:spLocks noGrp="1"/>
          </p:cNvSpPr>
          <p:nvPr>
            <p:ph type="body" sz="half" idx="2"/>
          </p:nvPr>
        </p:nvSpPr>
        <p:spPr>
          <a:xfrm>
            <a:off x="685800" y="2862471"/>
            <a:ext cx="6873240" cy="3356214"/>
          </a:xfrm>
        </p:spPr>
        <p:txBody>
          <a:bodyPr>
            <a:normAutofit fontScale="92500" lnSpcReduction="20000"/>
          </a:bodyPr>
          <a:lstStyle/>
          <a:p>
            <a:r>
              <a:rPr lang="cs-CZ" sz="2000" dirty="0"/>
              <a:t>Kitty, imaginární kamarádka, které Anne Franková psala svůj slavný deník, ožije v dnešním Amsterdamu. Kitty, která si neuvědomuje, že od té doby uběhlo 75 let, je přesvědčená, že když je naživu ona, musí být i Anne. Vydává se na cestu do časů Anny Frankové, aby svou milovanou přítelkyni našla. Vyzbrojena vzácným deníkem s pomocí jejího kamaráda Petra, sleduje stopy Anny od úkrytu až po její tragický konec během holokaustu. Kitty, ztracena v současném světě a znechucená nespravedlností, chce naplnit Annin odkaz. Svou upřímností předkládá poselství naděje a štědrosti adresované budoucím generacím. </a:t>
            </a:r>
          </a:p>
          <a:p>
            <a:endParaRPr lang="cs-CZ" sz="1800" dirty="0"/>
          </a:p>
          <a:p>
            <a:r>
              <a:rPr lang="cs-CZ" sz="1800" b="1" dirty="0">
                <a:solidFill>
                  <a:srgbClr val="FF0000"/>
                </a:solidFill>
              </a:rPr>
              <a:t>K filmu možnost pracovních listů pro pedagogy i pro žáky</a:t>
            </a:r>
          </a:p>
        </p:txBody>
      </p:sp>
      <p:sp>
        <p:nvSpPr>
          <p:cNvPr id="6" name="Picture Placeholder 4">
            <a:extLst>
              <a:ext uri="{FF2B5EF4-FFF2-40B4-BE49-F238E27FC236}">
                <a16:creationId xmlns:a16="http://schemas.microsoft.com/office/drawing/2014/main" id="{0CAEC1DD-7822-41DE-BC43-4D420DFE0F9C}"/>
              </a:ext>
            </a:extLst>
          </p:cNvPr>
          <p:cNvSpPr txBox="1">
            <a:spLocks/>
          </p:cNvSpPr>
          <p:nvPr/>
        </p:nvSpPr>
        <p:spPr>
          <a:xfrm>
            <a:off x="8013638" y="903641"/>
            <a:ext cx="3644962" cy="5467443"/>
          </a:xfrm>
          <a:prstGeom prst="rect">
            <a:avLst/>
          </a:prstGeom>
        </p:spPr>
      </p:sp>
      <p:pic>
        <p:nvPicPr>
          <p:cNvPr id="8" name="Zástupný symbol obrázku 7">
            <a:extLst>
              <a:ext uri="{FF2B5EF4-FFF2-40B4-BE49-F238E27FC236}">
                <a16:creationId xmlns:a16="http://schemas.microsoft.com/office/drawing/2014/main" id="{5C5581A1-188D-BAFE-5D47-322A08A90148}"/>
              </a:ext>
            </a:extLst>
          </p:cNvPr>
          <p:cNvPicPr>
            <a:picLocks noGrp="1" noChangeAspect="1"/>
          </p:cNvPicPr>
          <p:nvPr>
            <p:ph type="pic" idx="1"/>
          </p:nvPr>
        </p:nvPicPr>
        <p:blipFill>
          <a:blip r:embed="rId2"/>
          <a:srcRect l="2841" r="2841"/>
          <a:stretch>
            <a:fillRect/>
          </a:stretch>
        </p:blipFill>
        <p:spPr/>
      </p:pic>
    </p:spTree>
    <p:extLst>
      <p:ext uri="{BB962C8B-B14F-4D97-AF65-F5344CB8AC3E}">
        <p14:creationId xmlns:p14="http://schemas.microsoft.com/office/powerpoint/2010/main" val="3580225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a:t>Myška a medvěd </a:t>
            </a:r>
            <a:br>
              <a:rPr lang="cs-CZ" sz="3600" dirty="0"/>
            </a:br>
            <a:r>
              <a:rPr lang="cs-CZ" sz="3600" dirty="0"/>
              <a:t>na cestách</a:t>
            </a:r>
          </a:p>
        </p:txBody>
      </p:sp>
      <p:sp>
        <p:nvSpPr>
          <p:cNvPr id="4" name="Zástupný symbol pro text 3"/>
          <p:cNvSpPr>
            <a:spLocks noGrp="1"/>
          </p:cNvSpPr>
          <p:nvPr>
            <p:ph type="body" sz="half" idx="2"/>
          </p:nvPr>
        </p:nvSpPr>
        <p:spPr/>
        <p:txBody>
          <a:bodyPr>
            <a:normAutofit/>
          </a:bodyPr>
          <a:lstStyle/>
          <a:p>
            <a:r>
              <a:rPr lang="cs-CZ" sz="2000" dirty="0"/>
              <a:t>Kdo by neznal upovídanou myšku Celestinu a jejího největšího kamaráda medvěda Ernesta. Tato nerozlučná dvojka se vrací na plátna kin v novém veselém i napínavém dobrodružství, které se točí kolem Ernestových rozbitých houslí a cesty do jeho rodné země, kde k jejich překvapení zakázali všechnu hudbu. </a:t>
            </a:r>
            <a:endParaRPr lang="cs-CZ" sz="1800" dirty="0"/>
          </a:p>
        </p:txBody>
      </p:sp>
      <p:sp>
        <p:nvSpPr>
          <p:cNvPr id="6" name="Picture Placeholder 4">
            <a:extLst>
              <a:ext uri="{FF2B5EF4-FFF2-40B4-BE49-F238E27FC236}">
                <a16:creationId xmlns:a16="http://schemas.microsoft.com/office/drawing/2014/main" id="{0CAEC1DD-7822-41DE-BC43-4D420DFE0F9C}"/>
              </a:ext>
            </a:extLst>
          </p:cNvPr>
          <p:cNvSpPr txBox="1">
            <a:spLocks/>
          </p:cNvSpPr>
          <p:nvPr/>
        </p:nvSpPr>
        <p:spPr>
          <a:xfrm>
            <a:off x="8013638" y="903641"/>
            <a:ext cx="3644962" cy="5467443"/>
          </a:xfrm>
          <a:prstGeom prst="rect">
            <a:avLst/>
          </a:prstGeom>
        </p:spPr>
      </p:sp>
      <p:pic>
        <p:nvPicPr>
          <p:cNvPr id="8" name="Zástupný symbol obrázku 7">
            <a:extLst>
              <a:ext uri="{FF2B5EF4-FFF2-40B4-BE49-F238E27FC236}">
                <a16:creationId xmlns:a16="http://schemas.microsoft.com/office/drawing/2014/main" id="{6412B8C3-6EC9-1C5B-31BE-E6B24034BA3F}"/>
              </a:ext>
            </a:extLst>
          </p:cNvPr>
          <p:cNvPicPr>
            <a:picLocks noGrp="1" noChangeAspect="1"/>
          </p:cNvPicPr>
          <p:nvPr>
            <p:ph type="pic" idx="1"/>
          </p:nvPr>
        </p:nvPicPr>
        <p:blipFill>
          <a:blip r:embed="rId2"/>
          <a:srcRect l="2841" r="2841"/>
          <a:stretch>
            <a:fillRect/>
          </a:stretch>
        </p:blipFill>
        <p:spPr/>
      </p:pic>
    </p:spTree>
    <p:extLst>
      <p:ext uri="{BB962C8B-B14F-4D97-AF65-F5344CB8AC3E}">
        <p14:creationId xmlns:p14="http://schemas.microsoft.com/office/powerpoint/2010/main" val="1743723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a:t>Polárnice </a:t>
            </a:r>
            <a:r>
              <a:rPr lang="cs-CZ" sz="3600" dirty="0" err="1"/>
              <a:t>titina</a:t>
            </a:r>
            <a:endParaRPr lang="cs-CZ" sz="3600" dirty="0"/>
          </a:p>
        </p:txBody>
      </p:sp>
      <p:sp>
        <p:nvSpPr>
          <p:cNvPr id="4" name="Zástupný symbol pro text 3"/>
          <p:cNvSpPr>
            <a:spLocks noGrp="1"/>
          </p:cNvSpPr>
          <p:nvPr>
            <p:ph type="body" sz="half" idx="2"/>
          </p:nvPr>
        </p:nvSpPr>
        <p:spPr/>
        <p:txBody>
          <a:bodyPr>
            <a:normAutofit/>
          </a:bodyPr>
          <a:lstStyle/>
          <a:p>
            <a:r>
              <a:rPr lang="cs-CZ" sz="2000" dirty="0"/>
              <a:t>Příběh podle skutečné události vypráví o dobytí severního pólu </a:t>
            </a:r>
            <a:r>
              <a:rPr lang="cs-CZ" sz="2000" dirty="0" err="1"/>
              <a:t>Roaldem</a:t>
            </a:r>
            <a:r>
              <a:rPr lang="cs-CZ" sz="2000" dirty="0"/>
              <a:t> Amundsenem, Umbertem Nobilem a jeho čtyřnohou psí kamarádkou </a:t>
            </a:r>
            <a:r>
              <a:rPr lang="cs-CZ" sz="2000" dirty="0" err="1"/>
              <a:t>Titinou</a:t>
            </a:r>
            <a:r>
              <a:rPr lang="cs-CZ" sz="2000" dirty="0"/>
              <a:t>. Právě jejíma očima sledujeme cestu vzducholodí s italskou posádkou a norskými polárníky. </a:t>
            </a:r>
          </a:p>
          <a:p>
            <a:endParaRPr lang="cs-CZ" sz="2000" dirty="0"/>
          </a:p>
          <a:p>
            <a:r>
              <a:rPr lang="cs-CZ" sz="2000" b="1" dirty="0">
                <a:solidFill>
                  <a:srgbClr val="FF0000"/>
                </a:solidFill>
              </a:rPr>
              <a:t>K filmu možnost pracovních listů pro žáky</a:t>
            </a:r>
          </a:p>
        </p:txBody>
      </p:sp>
      <p:sp>
        <p:nvSpPr>
          <p:cNvPr id="6" name="Picture Placeholder 4">
            <a:extLst>
              <a:ext uri="{FF2B5EF4-FFF2-40B4-BE49-F238E27FC236}">
                <a16:creationId xmlns:a16="http://schemas.microsoft.com/office/drawing/2014/main" id="{0CAEC1DD-7822-41DE-BC43-4D420DFE0F9C}"/>
              </a:ext>
            </a:extLst>
          </p:cNvPr>
          <p:cNvSpPr txBox="1">
            <a:spLocks/>
          </p:cNvSpPr>
          <p:nvPr/>
        </p:nvSpPr>
        <p:spPr>
          <a:xfrm>
            <a:off x="8013638" y="903641"/>
            <a:ext cx="3644962" cy="5467443"/>
          </a:xfrm>
          <a:prstGeom prst="rect">
            <a:avLst/>
          </a:prstGeom>
        </p:spPr>
      </p:sp>
      <p:pic>
        <p:nvPicPr>
          <p:cNvPr id="9" name="Zástupný symbol obrázku 8">
            <a:extLst>
              <a:ext uri="{FF2B5EF4-FFF2-40B4-BE49-F238E27FC236}">
                <a16:creationId xmlns:a16="http://schemas.microsoft.com/office/drawing/2014/main" id="{BF4DE939-5111-09F7-C562-161F9320BFE1}"/>
              </a:ext>
            </a:extLst>
          </p:cNvPr>
          <p:cNvPicPr>
            <a:picLocks noGrp="1" noChangeAspect="1"/>
          </p:cNvPicPr>
          <p:nvPr>
            <p:ph type="pic" idx="1"/>
          </p:nvPr>
        </p:nvPicPr>
        <p:blipFill>
          <a:blip r:embed="rId2"/>
          <a:srcRect t="7789" b="7789"/>
          <a:stretch>
            <a:fillRect/>
          </a:stretch>
        </p:blipFill>
        <p:spPr/>
      </p:pic>
    </p:spTree>
    <p:extLst>
      <p:ext uri="{BB962C8B-B14F-4D97-AF65-F5344CB8AC3E}">
        <p14:creationId xmlns:p14="http://schemas.microsoft.com/office/powerpoint/2010/main" val="3214166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a:t>Planeta praha</a:t>
            </a:r>
          </a:p>
        </p:txBody>
      </p:sp>
      <p:sp>
        <p:nvSpPr>
          <p:cNvPr id="4" name="Zástupný symbol pro text 3"/>
          <p:cNvSpPr>
            <a:spLocks noGrp="1"/>
          </p:cNvSpPr>
          <p:nvPr>
            <p:ph type="body" sz="half" idx="2"/>
          </p:nvPr>
        </p:nvSpPr>
        <p:spPr/>
        <p:txBody>
          <a:bodyPr>
            <a:normAutofit/>
          </a:bodyPr>
          <a:lstStyle/>
          <a:p>
            <a:r>
              <a:rPr lang="cs-CZ" sz="1800" dirty="0"/>
              <a:t>Kolik „obyvatel" má Praha? Tvůrci oceňovaného filmu se tentokrát vydali na výpravu do betonové džungle hlavního města. Vedle nás lidí tu žijí nečekaní zvířecí sousedé, jejichž každodenní dobrodružství filmaři zaznamenali díky nejmodernějším technologiím z výjimečné blízkosti. Kde se v Praze vzali majestátní mufloni? Co si počne slípka zelenonohá, které nutrie bere možnost ke hnízdění? Do jaké zimní skrýše se na Petříně schová roztomilý plch? A co roháč, najde svou partnerku v nočním reji zahradní restaurace? Vydejte se na vzrušující výpravu pro celou rodinu za desítkami dalších zvířecích hrdinů, kteří tajně žijí v naší metropoli.</a:t>
            </a:r>
          </a:p>
        </p:txBody>
      </p:sp>
      <p:sp>
        <p:nvSpPr>
          <p:cNvPr id="6" name="Picture Placeholder 4">
            <a:extLst>
              <a:ext uri="{FF2B5EF4-FFF2-40B4-BE49-F238E27FC236}">
                <a16:creationId xmlns:a16="http://schemas.microsoft.com/office/drawing/2014/main" id="{0CAEC1DD-7822-41DE-BC43-4D420DFE0F9C}"/>
              </a:ext>
            </a:extLst>
          </p:cNvPr>
          <p:cNvSpPr txBox="1">
            <a:spLocks/>
          </p:cNvSpPr>
          <p:nvPr/>
        </p:nvSpPr>
        <p:spPr>
          <a:xfrm>
            <a:off x="8013638" y="903641"/>
            <a:ext cx="3644962" cy="5467443"/>
          </a:xfrm>
          <a:prstGeom prst="rect">
            <a:avLst/>
          </a:prstGeom>
        </p:spPr>
      </p:sp>
      <p:pic>
        <p:nvPicPr>
          <p:cNvPr id="7" name="Zástupný symbol pro obrázek 4"/>
          <p:cNvPicPr>
            <a:picLocks noGrp="1" noChangeAspect="1"/>
          </p:cNvPicPr>
          <p:nvPr>
            <p:ph type="pic" idx="1"/>
          </p:nvPr>
        </p:nvPicPr>
        <p:blipFill>
          <a:blip r:embed="rId2">
            <a:extLst>
              <a:ext uri="{28A0092B-C50C-407E-A947-70E740481C1C}">
                <a14:useLocalDpi xmlns:a14="http://schemas.microsoft.com/office/drawing/2010/main" val="0"/>
              </a:ext>
            </a:extLst>
          </a:blip>
          <a:srcRect l="2943" r="2943"/>
          <a:stretch>
            <a:fillRect/>
          </a:stretch>
        </p:blipFill>
        <p:spPr/>
      </p:pic>
    </p:spTree>
    <p:extLst>
      <p:ext uri="{BB962C8B-B14F-4D97-AF65-F5344CB8AC3E}">
        <p14:creationId xmlns:p14="http://schemas.microsoft.com/office/powerpoint/2010/main" val="24984105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a:t>Úžasný </a:t>
            </a:r>
            <a:r>
              <a:rPr lang="cs-CZ" sz="3600" dirty="0" err="1"/>
              <a:t>maurice</a:t>
            </a:r>
            <a:endParaRPr lang="cs-CZ" sz="3600" dirty="0"/>
          </a:p>
        </p:txBody>
      </p:sp>
      <p:sp>
        <p:nvSpPr>
          <p:cNvPr id="4" name="Zástupný symbol pro text 3"/>
          <p:cNvSpPr>
            <a:spLocks noGrp="1"/>
          </p:cNvSpPr>
          <p:nvPr>
            <p:ph type="body" sz="half" idx="2"/>
          </p:nvPr>
        </p:nvSpPr>
        <p:spPr/>
        <p:txBody>
          <a:bodyPr>
            <a:normAutofit/>
          </a:bodyPr>
          <a:lstStyle/>
          <a:p>
            <a:r>
              <a:rPr lang="cs-CZ" sz="1800" dirty="0"/>
              <a:t>Nepravděpodobné přátelství v podobě kocoura Maurice, party krys a lidského kluka sebou přináší nepravděpodobná dobrodružství. Zvlášť když se musí spojit s excentrickou dívkou </a:t>
            </a:r>
            <a:r>
              <a:rPr lang="cs-CZ" sz="1800" dirty="0" err="1"/>
              <a:t>Maliciou</a:t>
            </a:r>
            <a:r>
              <a:rPr lang="cs-CZ" sz="1800" dirty="0"/>
              <a:t>, která je trochu střelená</a:t>
            </a:r>
          </a:p>
        </p:txBody>
      </p:sp>
      <p:sp>
        <p:nvSpPr>
          <p:cNvPr id="6" name="Picture Placeholder 4">
            <a:extLst>
              <a:ext uri="{FF2B5EF4-FFF2-40B4-BE49-F238E27FC236}">
                <a16:creationId xmlns:a16="http://schemas.microsoft.com/office/drawing/2014/main" id="{0CAEC1DD-7822-41DE-BC43-4D420DFE0F9C}"/>
              </a:ext>
            </a:extLst>
          </p:cNvPr>
          <p:cNvSpPr txBox="1">
            <a:spLocks/>
          </p:cNvSpPr>
          <p:nvPr/>
        </p:nvSpPr>
        <p:spPr>
          <a:xfrm>
            <a:off x="8013638" y="903641"/>
            <a:ext cx="3644962" cy="5467443"/>
          </a:xfrm>
          <a:prstGeom prst="rect">
            <a:avLst/>
          </a:prstGeom>
        </p:spPr>
      </p:sp>
      <p:pic>
        <p:nvPicPr>
          <p:cNvPr id="15" name="Zástupný symbol obrázku 14">
            <a:extLst>
              <a:ext uri="{FF2B5EF4-FFF2-40B4-BE49-F238E27FC236}">
                <a16:creationId xmlns:a16="http://schemas.microsoft.com/office/drawing/2014/main" id="{4A6913C5-A838-111C-9264-A4D401A616EA}"/>
              </a:ext>
            </a:extLst>
          </p:cNvPr>
          <p:cNvPicPr>
            <a:picLocks noGrp="1" noChangeAspect="1"/>
          </p:cNvPicPr>
          <p:nvPr>
            <p:ph type="pic" idx="1"/>
          </p:nvPr>
        </p:nvPicPr>
        <p:blipFill>
          <a:blip r:embed="rId2"/>
          <a:srcRect t="701" b="701"/>
          <a:stretch>
            <a:fillRect/>
          </a:stretch>
        </p:blipFill>
        <p:spPr/>
      </p:pic>
    </p:spTree>
    <p:extLst>
      <p:ext uri="{BB962C8B-B14F-4D97-AF65-F5344CB8AC3E}">
        <p14:creationId xmlns:p14="http://schemas.microsoft.com/office/powerpoint/2010/main" val="2011017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obsah 5"/>
          <p:cNvSpPr>
            <a:spLocks noGrp="1"/>
          </p:cNvSpPr>
          <p:nvPr>
            <p:ph sz="half" idx="1"/>
          </p:nvPr>
        </p:nvSpPr>
        <p:spPr>
          <a:xfrm>
            <a:off x="570401" y="1797835"/>
            <a:ext cx="5334000" cy="4024125"/>
          </a:xfrm>
        </p:spPr>
        <p:txBody>
          <a:bodyPr>
            <a:normAutofit/>
          </a:bodyPr>
          <a:lstStyle/>
          <a:p>
            <a:endParaRPr lang="cs-CZ" sz="2800" dirty="0"/>
          </a:p>
          <a:p>
            <a:endParaRPr lang="cs-CZ" sz="2800" dirty="0"/>
          </a:p>
          <a:p>
            <a:r>
              <a:rPr lang="cs-CZ" sz="2800" dirty="0"/>
              <a:t>284 016 515</a:t>
            </a:r>
          </a:p>
          <a:p>
            <a:r>
              <a:rPr lang="cs-CZ" sz="2800" dirty="0"/>
              <a:t>734 785 010</a:t>
            </a:r>
          </a:p>
          <a:p>
            <a:endParaRPr lang="cs-CZ" sz="2000" dirty="0"/>
          </a:p>
          <a:p>
            <a:endParaRPr lang="cs-CZ" sz="2000" dirty="0"/>
          </a:p>
          <a:p>
            <a:endParaRPr lang="cs-CZ" sz="2400" dirty="0"/>
          </a:p>
          <a:p>
            <a:r>
              <a:rPr lang="cs-CZ" sz="2400" dirty="0"/>
              <a:t>pavel.rada@bohnice.cz</a:t>
            </a:r>
          </a:p>
        </p:txBody>
      </p:sp>
      <p:pic>
        <p:nvPicPr>
          <p:cNvPr id="17" name="Obrázek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232" y="4112848"/>
            <a:ext cx="824891" cy="776368"/>
          </a:xfrm>
          <a:prstGeom prst="rect">
            <a:avLst/>
          </a:prstGeom>
        </p:spPr>
      </p:pic>
      <p:pic>
        <p:nvPicPr>
          <p:cNvPr id="3" name="Zástupný symbol pro obsah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58232" y="1820850"/>
            <a:ext cx="857006" cy="857006"/>
          </a:xfrm>
        </p:spPr>
      </p:pic>
      <p:pic>
        <p:nvPicPr>
          <p:cNvPr id="4" name="Obráze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7768" y="755374"/>
            <a:ext cx="5541900" cy="4382392"/>
          </a:xfrm>
          <a:prstGeom prst="rect">
            <a:avLst/>
          </a:prstGeom>
        </p:spPr>
      </p:pic>
      <p:sp>
        <p:nvSpPr>
          <p:cNvPr id="7" name="TextovéPole 6"/>
          <p:cNvSpPr txBox="1"/>
          <p:nvPr/>
        </p:nvSpPr>
        <p:spPr>
          <a:xfrm>
            <a:off x="2886999" y="5645044"/>
            <a:ext cx="6418002" cy="769441"/>
          </a:xfrm>
          <a:prstGeom prst="rect">
            <a:avLst/>
          </a:prstGeom>
          <a:noFill/>
        </p:spPr>
        <p:txBody>
          <a:bodyPr wrap="square" rtlCol="0">
            <a:spAutoFit/>
          </a:bodyPr>
          <a:lstStyle/>
          <a:p>
            <a:r>
              <a:rPr lang="cs-CZ" sz="2200" dirty="0"/>
              <a:t>Chcete vidět film, který není v této nabídce?</a:t>
            </a:r>
          </a:p>
          <a:p>
            <a:r>
              <a:rPr lang="cs-CZ" sz="2200" dirty="0"/>
              <a:t>Ozvěte se a zjistíme možnosti.</a:t>
            </a:r>
          </a:p>
        </p:txBody>
      </p:sp>
    </p:spTree>
    <p:extLst>
      <p:ext uri="{BB962C8B-B14F-4D97-AF65-F5344CB8AC3E}">
        <p14:creationId xmlns:p14="http://schemas.microsoft.com/office/powerpoint/2010/main" val="2608104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a:t>Super </a:t>
            </a:r>
            <a:r>
              <a:rPr lang="cs-CZ" sz="3600" dirty="0" err="1"/>
              <a:t>mario</a:t>
            </a:r>
            <a:r>
              <a:rPr lang="cs-CZ" sz="3600" dirty="0"/>
              <a:t> </a:t>
            </a:r>
            <a:r>
              <a:rPr lang="cs-CZ" sz="3600" dirty="0" err="1"/>
              <a:t>bros</a:t>
            </a:r>
            <a:r>
              <a:rPr lang="cs-CZ" sz="3600" dirty="0"/>
              <a:t>. ve filmu</a:t>
            </a:r>
          </a:p>
        </p:txBody>
      </p:sp>
      <p:sp>
        <p:nvSpPr>
          <p:cNvPr id="4" name="Zástupný symbol pro text 3"/>
          <p:cNvSpPr>
            <a:spLocks noGrp="1"/>
          </p:cNvSpPr>
          <p:nvPr>
            <p:ph type="body" sz="half" idx="2"/>
          </p:nvPr>
        </p:nvSpPr>
        <p:spPr/>
        <p:txBody>
          <a:bodyPr>
            <a:normAutofit/>
          </a:bodyPr>
          <a:lstStyle/>
          <a:p>
            <a:r>
              <a:rPr lang="cs-CZ" sz="2000" dirty="0"/>
              <a:t>Na celém světě nenajdete populárnější instalatéry, než jsou kníratí bráchové Mario a Luigi. Legendární hrdinové ze slavných videoher se vydávají na filmové plátno v doprovodu studia </a:t>
            </a:r>
            <a:r>
              <a:rPr lang="cs-CZ" sz="2000" dirty="0" err="1"/>
              <a:t>Illumination</a:t>
            </a:r>
            <a:r>
              <a:rPr lang="cs-CZ" sz="2000" dirty="0"/>
              <a:t>, které stvořilo sérii Já, padouch. </a:t>
            </a:r>
            <a:endParaRPr lang="cs-CZ" sz="1800" dirty="0"/>
          </a:p>
        </p:txBody>
      </p:sp>
      <p:sp>
        <p:nvSpPr>
          <p:cNvPr id="6" name="Picture Placeholder 4">
            <a:extLst>
              <a:ext uri="{FF2B5EF4-FFF2-40B4-BE49-F238E27FC236}">
                <a16:creationId xmlns:a16="http://schemas.microsoft.com/office/drawing/2014/main" id="{0CAEC1DD-7822-41DE-BC43-4D420DFE0F9C}"/>
              </a:ext>
            </a:extLst>
          </p:cNvPr>
          <p:cNvSpPr txBox="1">
            <a:spLocks/>
          </p:cNvSpPr>
          <p:nvPr/>
        </p:nvSpPr>
        <p:spPr>
          <a:xfrm>
            <a:off x="8013638" y="903641"/>
            <a:ext cx="3644962" cy="5467443"/>
          </a:xfrm>
          <a:prstGeom prst="rect">
            <a:avLst/>
          </a:prstGeom>
        </p:spPr>
      </p:sp>
      <p:pic>
        <p:nvPicPr>
          <p:cNvPr id="8" name="Zástupný symbol obrázku 7">
            <a:extLst>
              <a:ext uri="{FF2B5EF4-FFF2-40B4-BE49-F238E27FC236}">
                <a16:creationId xmlns:a16="http://schemas.microsoft.com/office/drawing/2014/main" id="{1D69FB5C-3376-7715-0F7D-1366C947F528}"/>
              </a:ext>
            </a:extLst>
          </p:cNvPr>
          <p:cNvPicPr>
            <a:picLocks noGrp="1" noChangeAspect="1"/>
          </p:cNvPicPr>
          <p:nvPr>
            <p:ph type="pic" idx="1"/>
          </p:nvPr>
        </p:nvPicPr>
        <p:blipFill>
          <a:blip r:embed="rId2"/>
          <a:srcRect l="4917" r="4917"/>
          <a:stretch>
            <a:fillRect/>
          </a:stretch>
        </p:blipFill>
        <p:spPr/>
      </p:pic>
    </p:spTree>
    <p:extLst>
      <p:ext uri="{BB962C8B-B14F-4D97-AF65-F5344CB8AC3E}">
        <p14:creationId xmlns:p14="http://schemas.microsoft.com/office/powerpoint/2010/main" val="4031435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a:t>Mikulášovy patálie: </a:t>
            </a:r>
            <a:br>
              <a:rPr lang="cs-CZ" sz="3600" dirty="0"/>
            </a:br>
            <a:r>
              <a:rPr lang="cs-CZ" sz="3600" dirty="0"/>
              <a:t>jak to celé začalo</a:t>
            </a:r>
          </a:p>
        </p:txBody>
      </p:sp>
      <p:sp>
        <p:nvSpPr>
          <p:cNvPr id="4" name="Zástupný symbol pro text 3"/>
          <p:cNvSpPr>
            <a:spLocks noGrp="1"/>
          </p:cNvSpPr>
          <p:nvPr>
            <p:ph type="body" sz="half" idx="2"/>
          </p:nvPr>
        </p:nvSpPr>
        <p:spPr/>
        <p:txBody>
          <a:bodyPr>
            <a:normAutofit/>
          </a:bodyPr>
          <a:lstStyle/>
          <a:p>
            <a:r>
              <a:rPr lang="cs-CZ" sz="2000" dirty="0"/>
              <a:t>Patálie malého Mikuláše, od rvaček na školním dvoře až po dobrodružství na letním táboře, si v průběhu let zamilovaly více než čtyři generace dětí i dospělých po celém světě. Oblíbená postavička nyní poprvé ožívá v původní ilustraci </a:t>
            </a:r>
            <a:r>
              <a:rPr lang="cs-CZ" sz="2000" dirty="0" err="1"/>
              <a:t>Sempého</a:t>
            </a:r>
            <a:r>
              <a:rPr lang="cs-CZ" sz="2000" dirty="0"/>
              <a:t> v animovaném filmu pro celou rodinu. </a:t>
            </a:r>
            <a:endParaRPr lang="cs-CZ" sz="1800" dirty="0"/>
          </a:p>
        </p:txBody>
      </p:sp>
      <p:sp>
        <p:nvSpPr>
          <p:cNvPr id="6" name="Picture Placeholder 4">
            <a:extLst>
              <a:ext uri="{FF2B5EF4-FFF2-40B4-BE49-F238E27FC236}">
                <a16:creationId xmlns:a16="http://schemas.microsoft.com/office/drawing/2014/main" id="{0CAEC1DD-7822-41DE-BC43-4D420DFE0F9C}"/>
              </a:ext>
            </a:extLst>
          </p:cNvPr>
          <p:cNvSpPr txBox="1">
            <a:spLocks/>
          </p:cNvSpPr>
          <p:nvPr/>
        </p:nvSpPr>
        <p:spPr>
          <a:xfrm>
            <a:off x="8013638" y="903641"/>
            <a:ext cx="3644962" cy="5467443"/>
          </a:xfrm>
          <a:prstGeom prst="rect">
            <a:avLst/>
          </a:prstGeom>
        </p:spPr>
      </p:sp>
      <p:pic>
        <p:nvPicPr>
          <p:cNvPr id="7" name="Zástupný symbol obrázku 6">
            <a:extLst>
              <a:ext uri="{FF2B5EF4-FFF2-40B4-BE49-F238E27FC236}">
                <a16:creationId xmlns:a16="http://schemas.microsoft.com/office/drawing/2014/main" id="{A7230C7D-C51E-08B6-B99B-313B2C95D411}"/>
              </a:ext>
            </a:extLst>
          </p:cNvPr>
          <p:cNvPicPr>
            <a:picLocks noGrp="1" noChangeAspect="1"/>
          </p:cNvPicPr>
          <p:nvPr>
            <p:ph type="pic" idx="1"/>
          </p:nvPr>
        </p:nvPicPr>
        <p:blipFill>
          <a:blip r:embed="rId2"/>
          <a:srcRect l="2841" r="2841"/>
          <a:stretch>
            <a:fillRect/>
          </a:stretch>
        </p:blipFill>
        <p:spPr/>
      </p:pic>
    </p:spTree>
    <p:extLst>
      <p:ext uri="{BB962C8B-B14F-4D97-AF65-F5344CB8AC3E}">
        <p14:creationId xmlns:p14="http://schemas.microsoft.com/office/powerpoint/2010/main" val="1524174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a:t>Ukradená vzducholoď</a:t>
            </a:r>
          </a:p>
        </p:txBody>
      </p:sp>
      <p:sp>
        <p:nvSpPr>
          <p:cNvPr id="4" name="Zástupný symbol pro text 3"/>
          <p:cNvSpPr>
            <a:spLocks noGrp="1"/>
          </p:cNvSpPr>
          <p:nvPr>
            <p:ph type="body" sz="half" idx="2"/>
          </p:nvPr>
        </p:nvSpPr>
        <p:spPr/>
        <p:txBody>
          <a:bodyPr>
            <a:normAutofit/>
          </a:bodyPr>
          <a:lstStyle/>
          <a:p>
            <a:r>
              <a:rPr lang="cs-CZ" sz="2000" dirty="0"/>
              <a:t>Legendární film režiséra Karla Zemana Ukradená vzducholoď se vrací na velká plátna kin v nové restaurované podobě. Dobrodružství na motivy knihy </a:t>
            </a:r>
            <a:r>
              <a:rPr lang="cs-CZ" sz="2000" dirty="0" err="1"/>
              <a:t>Julese</a:t>
            </a:r>
            <a:r>
              <a:rPr lang="cs-CZ" sz="2000" dirty="0"/>
              <a:t> </a:t>
            </a:r>
            <a:r>
              <a:rPr lang="cs-CZ" sz="2000" dirty="0" err="1"/>
              <a:t>Vernea</a:t>
            </a:r>
            <a:r>
              <a:rPr lang="cs-CZ" sz="2000" dirty="0"/>
              <a:t> – Dva roky prázdnin s jedinečným stylem a rukopisem Karla Zemana by měl prostě vidět a znát každý. </a:t>
            </a:r>
            <a:endParaRPr lang="cs-CZ" sz="1800" dirty="0"/>
          </a:p>
        </p:txBody>
      </p:sp>
      <p:sp>
        <p:nvSpPr>
          <p:cNvPr id="6" name="Picture Placeholder 4">
            <a:extLst>
              <a:ext uri="{FF2B5EF4-FFF2-40B4-BE49-F238E27FC236}">
                <a16:creationId xmlns:a16="http://schemas.microsoft.com/office/drawing/2014/main" id="{0CAEC1DD-7822-41DE-BC43-4D420DFE0F9C}"/>
              </a:ext>
            </a:extLst>
          </p:cNvPr>
          <p:cNvSpPr txBox="1">
            <a:spLocks/>
          </p:cNvSpPr>
          <p:nvPr/>
        </p:nvSpPr>
        <p:spPr>
          <a:xfrm>
            <a:off x="8013638" y="903641"/>
            <a:ext cx="3644962" cy="5467443"/>
          </a:xfrm>
          <a:prstGeom prst="rect">
            <a:avLst/>
          </a:prstGeom>
        </p:spPr>
      </p:sp>
      <p:pic>
        <p:nvPicPr>
          <p:cNvPr id="9" name="Zástupný symbol obrázku 8">
            <a:extLst>
              <a:ext uri="{FF2B5EF4-FFF2-40B4-BE49-F238E27FC236}">
                <a16:creationId xmlns:a16="http://schemas.microsoft.com/office/drawing/2014/main" id="{F68A2AC2-EFF6-6DFD-8413-B7DF929DBDA0}"/>
              </a:ext>
            </a:extLst>
          </p:cNvPr>
          <p:cNvPicPr>
            <a:picLocks noGrp="1" noChangeAspect="1"/>
          </p:cNvPicPr>
          <p:nvPr>
            <p:ph type="pic" idx="1"/>
          </p:nvPr>
        </p:nvPicPr>
        <p:blipFill>
          <a:blip r:embed="rId2"/>
          <a:srcRect l="5270" r="5270"/>
          <a:stretch>
            <a:fillRect/>
          </a:stretch>
        </p:blipFill>
        <p:spPr/>
      </p:pic>
    </p:spTree>
    <p:extLst>
      <p:ext uri="{BB962C8B-B14F-4D97-AF65-F5344CB8AC3E}">
        <p14:creationId xmlns:p14="http://schemas.microsoft.com/office/powerpoint/2010/main" val="436393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dirty="0"/>
              <a:t>Kocour v botách: </a:t>
            </a:r>
            <a:br>
              <a:rPr lang="cs-CZ" sz="3600" dirty="0"/>
            </a:br>
            <a:r>
              <a:rPr lang="cs-CZ" sz="3600" dirty="0"/>
              <a:t>POSLEDNÍ PŘÁNÍ</a:t>
            </a:r>
            <a:r>
              <a:rPr lang="cs-CZ" dirty="0"/>
              <a:t>	</a:t>
            </a:r>
          </a:p>
        </p:txBody>
      </p:sp>
      <p:sp>
        <p:nvSpPr>
          <p:cNvPr id="4" name="Zástupný symbol pro text 3"/>
          <p:cNvSpPr>
            <a:spLocks noGrp="1"/>
          </p:cNvSpPr>
          <p:nvPr>
            <p:ph type="body" sz="half" idx="2"/>
          </p:nvPr>
        </p:nvSpPr>
        <p:spPr>
          <a:xfrm>
            <a:off x="685800" y="3124199"/>
            <a:ext cx="6873240" cy="3564277"/>
          </a:xfrm>
        </p:spPr>
        <p:txBody>
          <a:bodyPr>
            <a:normAutofit lnSpcReduction="10000"/>
          </a:bodyPr>
          <a:lstStyle/>
          <a:p>
            <a:r>
              <a:rPr lang="cs-CZ" sz="2000" dirty="0"/>
              <a:t>Když máte k dispozici devět životů, tak vám na tom, že tu a tam něco odskáčete, vůbec nezáleží. Když ale legendární kocour v botách přijde o svůj předposlední život, začne se bát. Rozhodne se proto žít dál v bezpečí kočičího útulku jako obyčejný chlupatý mazlíček. To by ovšem nesměl mít nevyřízené účty s nepřáteli. Kocour v botách musí spolknout hrdost a uzavřít příměří se svou věčnou soupeřkou, kočičí zlodějkou Čiči Pacičkou. Spolu s ní a novým kamarádem Psem, který kdovíproč předstírá, že je kočka, se vydává vstříc dobrodružství, na jehož konci na všechny čeká odměna. </a:t>
            </a:r>
          </a:p>
          <a:p>
            <a:r>
              <a:rPr lang="cs-CZ" sz="2000" b="1" dirty="0">
                <a:solidFill>
                  <a:srgbClr val="FF0000"/>
                </a:solidFill>
              </a:rPr>
              <a:t>Konec monopolu 22. 12. 2025</a:t>
            </a:r>
          </a:p>
          <a:p>
            <a:endParaRPr lang="cs-CZ" dirty="0"/>
          </a:p>
        </p:txBody>
      </p:sp>
      <p:pic>
        <p:nvPicPr>
          <p:cNvPr id="8" name="Picture Placeholder 7" descr="A picture containing text, cat, staring&#10;&#10;Description automatically generated">
            <a:extLst>
              <a:ext uri="{FF2B5EF4-FFF2-40B4-BE49-F238E27FC236}">
                <a16:creationId xmlns:a16="http://schemas.microsoft.com/office/drawing/2014/main" id="{31E0427D-CA64-4F83-BAE8-812B47381364}"/>
              </a:ext>
            </a:extLst>
          </p:cNvPr>
          <p:cNvPicPr>
            <a:picLocks noGrp="1" noChangeAspect="1"/>
          </p:cNvPicPr>
          <p:nvPr>
            <p:ph type="pic" idx="1"/>
          </p:nvPr>
        </p:nvPicPr>
        <p:blipFill>
          <a:blip r:embed="rId2"/>
          <a:srcRect t="2598" b="2598"/>
          <a:stretch>
            <a:fillRect/>
          </a:stretch>
        </p:blipFill>
        <p:spPr/>
      </p:pic>
    </p:spTree>
    <p:extLst>
      <p:ext uri="{BB962C8B-B14F-4D97-AF65-F5344CB8AC3E}">
        <p14:creationId xmlns:p14="http://schemas.microsoft.com/office/powerpoint/2010/main" val="28792847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normAutofit/>
          </a:bodyPr>
          <a:lstStyle/>
          <a:p>
            <a:r>
              <a:rPr lang="cs-CZ" sz="3600" dirty="0"/>
              <a:t>Mimoni 2: padouch přichází</a:t>
            </a:r>
          </a:p>
        </p:txBody>
      </p:sp>
      <p:sp>
        <p:nvSpPr>
          <p:cNvPr id="6" name="Zástupný symbol pro text 5"/>
          <p:cNvSpPr>
            <a:spLocks noGrp="1"/>
          </p:cNvSpPr>
          <p:nvPr>
            <p:ph type="body" sz="half" idx="2"/>
          </p:nvPr>
        </p:nvSpPr>
        <p:spPr>
          <a:xfrm>
            <a:off x="685800" y="3124199"/>
            <a:ext cx="6873240" cy="3574775"/>
          </a:xfrm>
        </p:spPr>
        <p:txBody>
          <a:bodyPr>
            <a:noAutofit/>
          </a:bodyPr>
          <a:lstStyle/>
          <a:p>
            <a:pPr>
              <a:spcBef>
                <a:spcPts val="600"/>
              </a:spcBef>
            </a:pPr>
            <a:r>
              <a:rPr lang="cs-CZ" sz="1800" dirty="0"/>
              <a:t>Padoucha </a:t>
            </a:r>
            <a:r>
              <a:rPr lang="cs-CZ" sz="1800" dirty="0" err="1"/>
              <a:t>Grua</a:t>
            </a:r>
            <a:r>
              <a:rPr lang="cs-CZ" sz="1800" dirty="0"/>
              <a:t> všichni znají jako mistra zločinu. Teď se ovšem píšou sedmdesátá léta a </a:t>
            </a:r>
            <a:r>
              <a:rPr lang="cs-CZ" sz="1800" dirty="0" err="1"/>
              <a:t>Gru</a:t>
            </a:r>
            <a:r>
              <a:rPr lang="cs-CZ" sz="1800" dirty="0"/>
              <a:t> je dvanáctiletý kluk, který o takové kariéře zatím jen sní ve svém pokojíčku. Šťastnou náhodou jednoho krásného dne narazí na čtveřici naprostých Mimoňů (staří známí </a:t>
            </a:r>
            <a:r>
              <a:rPr lang="cs-CZ" sz="1800" dirty="0" err="1"/>
              <a:t>Kevin</a:t>
            </a:r>
            <a:r>
              <a:rPr lang="cs-CZ" sz="1800" dirty="0"/>
              <a:t>, </a:t>
            </a:r>
            <a:r>
              <a:rPr lang="cs-CZ" sz="1800" dirty="0" err="1"/>
              <a:t>Stuart</a:t>
            </a:r>
            <a:r>
              <a:rPr lang="cs-CZ" sz="1800" dirty="0"/>
              <a:t>, Bob a nováček Otto, což je Mimoň s rovnátky a akutní potřebou </a:t>
            </a:r>
            <a:r>
              <a:rPr lang="cs-CZ" sz="1800" dirty="0" err="1"/>
              <a:t>obejmutí</a:t>
            </a:r>
            <a:r>
              <a:rPr lang="cs-CZ" sz="1800" dirty="0"/>
              <a:t>). I když je to k neuvěření, rychle s nimi najde společnou řeč, postaví s jejich pomocí první </a:t>
            </a:r>
            <a:r>
              <a:rPr lang="cs-CZ" sz="1800" dirty="0" err="1"/>
              <a:t>padoušské</a:t>
            </a:r>
            <a:r>
              <a:rPr lang="cs-CZ" sz="1800" dirty="0"/>
              <a:t> doupě, zkonstruuje první zbraň a naplánuje první tajnou misi. Film Mimoni: Padouch přichází je komedie plná akce, šílených nápadů, nakažlivého humoru a důležitých lekcí na téma pravé přátelství. </a:t>
            </a:r>
          </a:p>
          <a:p>
            <a:pPr>
              <a:spcBef>
                <a:spcPts val="600"/>
              </a:spcBef>
            </a:pPr>
            <a:r>
              <a:rPr lang="cs-CZ" sz="1800" b="1" dirty="0">
                <a:solidFill>
                  <a:srgbClr val="FF0000"/>
                </a:solidFill>
              </a:rPr>
              <a:t>Konec monopolu 30. 6. 2025</a:t>
            </a:r>
          </a:p>
          <a:p>
            <a:pPr>
              <a:spcBef>
                <a:spcPts val="600"/>
              </a:spcBef>
            </a:pPr>
            <a:r>
              <a:rPr lang="cs-CZ" dirty="0"/>
              <a:t>				</a:t>
            </a:r>
          </a:p>
          <a:p>
            <a:pPr>
              <a:spcBef>
                <a:spcPts val="600"/>
              </a:spcBef>
            </a:pPr>
            <a:endParaRPr lang="cs-CZ" dirty="0"/>
          </a:p>
          <a:p>
            <a:pPr>
              <a:spcBef>
                <a:spcPts val="600"/>
              </a:spcBef>
            </a:pPr>
            <a:r>
              <a:rPr lang="cs-CZ" b="1" dirty="0">
                <a:solidFill>
                  <a:srgbClr val="FF0000"/>
                </a:solidFill>
              </a:rPr>
              <a:t>				</a:t>
            </a:r>
            <a:endParaRPr lang="cs-CZ" dirty="0"/>
          </a:p>
        </p:txBody>
      </p:sp>
      <p:sp>
        <p:nvSpPr>
          <p:cNvPr id="8" name="Zástupný symbol pro obrázek 4"/>
          <p:cNvSpPr txBox="1">
            <a:spLocks/>
          </p:cNvSpPr>
          <p:nvPr/>
        </p:nvSpPr>
        <p:spPr>
          <a:xfrm>
            <a:off x="8013638" y="903641"/>
            <a:ext cx="3644962" cy="5467443"/>
          </a:xfrm>
          <a:prstGeom prst="rect">
            <a:avLst/>
          </a:prstGeom>
        </p:spPr>
      </p:sp>
      <p:pic>
        <p:nvPicPr>
          <p:cNvPr id="5" name="Picture Placeholder 4">
            <a:extLst>
              <a:ext uri="{FF2B5EF4-FFF2-40B4-BE49-F238E27FC236}">
                <a16:creationId xmlns:a16="http://schemas.microsoft.com/office/drawing/2014/main" id="{EE90AD2C-B719-454C-8EF0-BA13BA8FBA21}"/>
              </a:ext>
            </a:extLst>
          </p:cNvPr>
          <p:cNvPicPr>
            <a:picLocks noGrp="1" noChangeAspect="1"/>
          </p:cNvPicPr>
          <p:nvPr>
            <p:ph type="pic" idx="1"/>
          </p:nvPr>
        </p:nvPicPr>
        <p:blipFill>
          <a:blip r:embed="rId2"/>
          <a:srcRect t="2643" b="2643"/>
          <a:stretch>
            <a:fillRect/>
          </a:stretch>
        </p:blipFill>
        <p:spPr>
          <a:prstGeom prst="rect">
            <a:avLst/>
          </a:prstGeom>
        </p:spPr>
      </p:pic>
    </p:spTree>
    <p:extLst>
      <p:ext uri="{BB962C8B-B14F-4D97-AF65-F5344CB8AC3E}">
        <p14:creationId xmlns:p14="http://schemas.microsoft.com/office/powerpoint/2010/main" val="3979555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a:t>Myši patří do nebe</a:t>
            </a:r>
          </a:p>
        </p:txBody>
      </p:sp>
      <p:sp>
        <p:nvSpPr>
          <p:cNvPr id="4" name="Zástupný symbol pro text 3"/>
          <p:cNvSpPr>
            <a:spLocks noGrp="1"/>
          </p:cNvSpPr>
          <p:nvPr>
            <p:ph type="body" sz="half" idx="2"/>
          </p:nvPr>
        </p:nvSpPr>
        <p:spPr>
          <a:xfrm>
            <a:off x="685800" y="3124199"/>
            <a:ext cx="6873240" cy="3594653"/>
          </a:xfrm>
        </p:spPr>
        <p:txBody>
          <a:bodyPr>
            <a:normAutofit lnSpcReduction="10000"/>
          </a:bodyPr>
          <a:lstStyle/>
          <a:p>
            <a:r>
              <a:rPr lang="cs-CZ" sz="1800" dirty="0"/>
              <a:t>Myška Šupito ráda všechny přesvědčuje o tom, že je nejodvážnější myší na celém světě, ale ve skutečnosti se </a:t>
            </a:r>
            <a:r>
              <a:rPr lang="cs-CZ" sz="1800" dirty="0" err="1"/>
              <a:t>pobobkuje</a:t>
            </a:r>
            <a:r>
              <a:rPr lang="cs-CZ" sz="1800" dirty="0"/>
              <a:t> ze všeho, co se kolem jen mihne. Jednoho dne se jednou pro vždy rozhodne změnit svojí pověst a vytrhnout pár chlupů z liščího kožichu. Za cíl si vybere spícího mladého lišáka </a:t>
            </a:r>
            <a:r>
              <a:rPr lang="cs-CZ" sz="1800" dirty="0" err="1"/>
              <a:t>Bělobřicha</a:t>
            </a:r>
            <a:r>
              <a:rPr lang="cs-CZ" sz="1800" dirty="0"/>
              <a:t>. Vše se nakonec semele trochu jinak, než si malá myška představovala. Lišák se nečekaně probudí a honička končí nešťastně pro oba dva. Šupito i </a:t>
            </a:r>
            <a:r>
              <a:rPr lang="cs-CZ" sz="1800" dirty="0" err="1"/>
              <a:t>Bělobřich</a:t>
            </a:r>
            <a:r>
              <a:rPr lang="cs-CZ" sz="1800" dirty="0"/>
              <a:t> se dostanou do zvířecího nebe. Jsou donuceni spolupracovat a putují spolu po nebeských zákoutích, kde zažívají nejrůznější dobrodružství a navzájem se poznávají. Na cestě nebem musí oba společně zdolat různé nástrahy, splnit úkoly a překonat překážky. Vznikne mezi nimi podivuhodné přátelství a na konci jejich putování na ně čeká velké překvapení.</a:t>
            </a:r>
          </a:p>
        </p:txBody>
      </p:sp>
      <p:pic>
        <p:nvPicPr>
          <p:cNvPr id="5122" name="Picture 2" descr="https://image.pmgstatic.com/cache/resized/w663/files/images/film/posters/165/613/165613154_204b67.jpg"/>
          <p:cNvPicPr>
            <a:picLocks noGrp="1" noChangeAspect="1" noChangeArrowheads="1"/>
          </p:cNvPicPr>
          <p:nvPr>
            <p:ph type="pic" idx="1"/>
          </p:nvPr>
        </p:nvPicPr>
        <p:blipFill>
          <a:blip r:embed="rId2"/>
          <a:srcRect l="2841" r="2841"/>
          <a:stretch>
            <a:fillRect/>
          </a:stretch>
        </p:blipFill>
        <p:spPr bwMode="auto">
          <a:prstGeom prst="rect">
            <a:avLst/>
          </a:prstGeom>
          <a:noFill/>
        </p:spPr>
      </p:pic>
    </p:spTree>
    <p:extLst>
      <p:ext uri="{BB962C8B-B14F-4D97-AF65-F5344CB8AC3E}">
        <p14:creationId xmlns:p14="http://schemas.microsoft.com/office/powerpoint/2010/main" val="16100746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err="1"/>
              <a:t>zlouni</a:t>
            </a:r>
            <a:r>
              <a:rPr lang="cs-CZ" sz="3600" dirty="0"/>
              <a:t>	</a:t>
            </a:r>
          </a:p>
        </p:txBody>
      </p:sp>
      <p:sp>
        <p:nvSpPr>
          <p:cNvPr id="4" name="Zástupný symbol pro text 3"/>
          <p:cNvSpPr>
            <a:spLocks noGrp="1"/>
          </p:cNvSpPr>
          <p:nvPr>
            <p:ph type="body" sz="half" idx="2"/>
          </p:nvPr>
        </p:nvSpPr>
        <p:spPr>
          <a:xfrm>
            <a:off x="685800" y="3124199"/>
            <a:ext cx="6873240" cy="3564277"/>
          </a:xfrm>
        </p:spPr>
        <p:txBody>
          <a:bodyPr>
            <a:normAutofit/>
          </a:bodyPr>
          <a:lstStyle/>
          <a:p>
            <a:r>
              <a:rPr lang="cs-CZ" sz="2000" dirty="0"/>
              <a:t>Dělat dobré skutky může být děsná dřina. Zvlášť když vás má celý svět za padouchy. Animovaná komedie </a:t>
            </a:r>
            <a:r>
              <a:rPr lang="cs-CZ" sz="2000" dirty="0" err="1"/>
              <a:t>Zlouni</a:t>
            </a:r>
            <a:r>
              <a:rPr lang="cs-CZ" sz="2000" dirty="0"/>
              <a:t> z legendárního studia </a:t>
            </a:r>
            <a:r>
              <a:rPr lang="cs-CZ" sz="2000" dirty="0" err="1"/>
              <a:t>DreamWorks</a:t>
            </a:r>
            <a:r>
              <a:rPr lang="cs-CZ" sz="2000" dirty="0"/>
              <a:t> </a:t>
            </a:r>
            <a:r>
              <a:rPr lang="cs-CZ" sz="2000" dirty="0" err="1"/>
              <a:t>Animation</a:t>
            </a:r>
            <a:r>
              <a:rPr lang="cs-CZ" sz="2000" dirty="0"/>
              <a:t> dokazuje, že i v na první pohled nebezpečném tvorovi se může skrývat dobré srdce. 	</a:t>
            </a:r>
            <a:r>
              <a:rPr lang="cs-CZ" dirty="0"/>
              <a:t>			</a:t>
            </a:r>
          </a:p>
          <a:p>
            <a:endParaRPr lang="cs-CZ" dirty="0"/>
          </a:p>
          <a:p>
            <a:endParaRPr lang="cs-CZ" dirty="0"/>
          </a:p>
          <a:p>
            <a:r>
              <a:rPr lang="cs-CZ" sz="2000" b="1" dirty="0">
                <a:solidFill>
                  <a:srgbClr val="FF0000"/>
                </a:solidFill>
              </a:rPr>
              <a:t>Monopol do 14. 4. 2025</a:t>
            </a:r>
          </a:p>
        </p:txBody>
      </p:sp>
      <p:sp>
        <p:nvSpPr>
          <p:cNvPr id="6" name="Picture Placeholder 4">
            <a:extLst>
              <a:ext uri="{FF2B5EF4-FFF2-40B4-BE49-F238E27FC236}">
                <a16:creationId xmlns:a16="http://schemas.microsoft.com/office/drawing/2014/main" id="{B7B86F8F-A6EE-44FF-ACAB-FBD19F5F90B6}"/>
              </a:ext>
            </a:extLst>
          </p:cNvPr>
          <p:cNvSpPr txBox="1">
            <a:spLocks/>
          </p:cNvSpPr>
          <p:nvPr/>
        </p:nvSpPr>
        <p:spPr>
          <a:xfrm>
            <a:off x="8013638" y="903641"/>
            <a:ext cx="3644962" cy="5467443"/>
          </a:xfrm>
          <a:prstGeom prst="rect">
            <a:avLst/>
          </a:prstGeom>
        </p:spPr>
      </p:sp>
      <p:pic>
        <p:nvPicPr>
          <p:cNvPr id="11266" name="Picture 2" descr="https://image.pmgstatic.com/cache/resized/w663/files/images/film/posters/166/146/166146272_5d9f18.jpg"/>
          <p:cNvPicPr>
            <a:picLocks noGrp="1" noChangeAspect="1" noChangeArrowheads="1"/>
          </p:cNvPicPr>
          <p:nvPr>
            <p:ph type="pic" idx="1"/>
          </p:nvPr>
        </p:nvPicPr>
        <p:blipFill>
          <a:blip r:embed="rId2"/>
          <a:srcRect l="2841" r="2841"/>
          <a:stretch>
            <a:fillRect/>
          </a:stretch>
        </p:blipFill>
        <p:spPr bwMode="auto">
          <a:prstGeom prst="rect">
            <a:avLst/>
          </a:prstGeom>
          <a:noFill/>
        </p:spPr>
      </p:pic>
    </p:spTree>
    <p:extLst>
      <p:ext uri="{BB962C8B-B14F-4D97-AF65-F5344CB8AC3E}">
        <p14:creationId xmlns:p14="http://schemas.microsoft.com/office/powerpoint/2010/main" val="10142750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a:t>Divoký spirit</a:t>
            </a:r>
          </a:p>
        </p:txBody>
      </p:sp>
      <p:sp>
        <p:nvSpPr>
          <p:cNvPr id="4" name="Zástupný symbol pro text 3"/>
          <p:cNvSpPr>
            <a:spLocks noGrp="1"/>
          </p:cNvSpPr>
          <p:nvPr>
            <p:ph type="body" sz="half" idx="2"/>
          </p:nvPr>
        </p:nvSpPr>
        <p:spPr/>
        <p:txBody>
          <a:bodyPr>
            <a:noAutofit/>
          </a:bodyPr>
          <a:lstStyle/>
          <a:p>
            <a:r>
              <a:rPr lang="cs-CZ" sz="1800" dirty="0"/>
              <a:t>Když byla Lucky </a:t>
            </a:r>
            <a:r>
              <a:rPr lang="cs-CZ" sz="1800" dirty="0" err="1"/>
              <a:t>Prescottová</a:t>
            </a:r>
            <a:r>
              <a:rPr lang="cs-CZ" sz="1800" dirty="0"/>
              <a:t> malá, její mamince, neohrožené krasojezdkyni, se stala nehoda. Její teta </a:t>
            </a:r>
            <a:r>
              <a:rPr lang="cs-CZ" sz="1800" dirty="0" err="1"/>
              <a:t>Cora</a:t>
            </a:r>
            <a:r>
              <a:rPr lang="cs-CZ" sz="1800" dirty="0"/>
              <a:t> se z ní rozhodla vychovat klidné a rozumné děvče, což se ani trochu nepovedlo. Jednoho dne však potká mustanga Spirita, tvora stejně divokého a nespoutaného, jako je ona sama. V tu chvíli se zrodí přátelství s velkým „P“, které ukončí až příjezd nelítostného obchodníka, jenž chce Spirita a další divoké koně ochočit a výhodně prodat. Lucky se jako správná kamarádka samozřejmě rozhodne, že mu v tom zabrání za každou cenu. Jenže neukousla si tahle malá holka moc velké sousto?</a:t>
            </a:r>
          </a:p>
          <a:p>
            <a:r>
              <a:rPr lang="cs-CZ" sz="1800" b="1" dirty="0">
                <a:solidFill>
                  <a:srgbClr val="FF0000"/>
                </a:solidFill>
              </a:rPr>
              <a:t>Konec monopolu 24. 6. 2024</a:t>
            </a:r>
          </a:p>
          <a:p>
            <a:endParaRPr lang="cs-CZ" sz="2000" dirty="0"/>
          </a:p>
        </p:txBody>
      </p:sp>
      <p:pic>
        <p:nvPicPr>
          <p:cNvPr id="9218" name="Picture 2" descr="https://image.pmgstatic.com/cache/resized/w663/files/images/film/posters/166/246/166246250_864b93.jpg"/>
          <p:cNvPicPr>
            <a:picLocks noGrp="1" noChangeAspect="1" noChangeArrowheads="1"/>
          </p:cNvPicPr>
          <p:nvPr>
            <p:ph type="pic" idx="1"/>
          </p:nvPr>
        </p:nvPicPr>
        <p:blipFill>
          <a:blip r:embed="rId2"/>
          <a:srcRect l="11136" r="11136"/>
          <a:stretch>
            <a:fillRect/>
          </a:stretch>
        </p:blipFill>
        <p:spPr bwMode="auto">
          <a:prstGeom prst="rect">
            <a:avLst/>
          </a:prstGeom>
          <a:noFill/>
        </p:spPr>
      </p:pic>
    </p:spTree>
    <p:extLst>
      <p:ext uri="{BB962C8B-B14F-4D97-AF65-F5344CB8AC3E}">
        <p14:creationId xmlns:p14="http://schemas.microsoft.com/office/powerpoint/2010/main" val="3506954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a:bodyPr>
          <a:lstStyle/>
          <a:p>
            <a:r>
              <a:rPr lang="cs-CZ" dirty="0"/>
              <a:t>Vánoční filmy </a:t>
            </a:r>
          </a:p>
        </p:txBody>
      </p:sp>
      <p:sp>
        <p:nvSpPr>
          <p:cNvPr id="3" name="Podnadpis 2"/>
          <p:cNvSpPr>
            <a:spLocks noGrp="1"/>
          </p:cNvSpPr>
          <p:nvPr>
            <p:ph type="subTitle" idx="1"/>
          </p:nvPr>
        </p:nvSpPr>
        <p:spPr/>
        <p:txBody>
          <a:bodyPr>
            <a:normAutofit/>
          </a:bodyPr>
          <a:lstStyle/>
          <a:p>
            <a:r>
              <a:rPr lang="cs-CZ" sz="2400" dirty="0"/>
              <a:t>Nabídka filmů se zimní tématikou</a:t>
            </a:r>
          </a:p>
        </p:txBody>
      </p:sp>
    </p:spTree>
    <p:extLst>
      <p:ext uri="{BB962C8B-B14F-4D97-AF65-F5344CB8AC3E}">
        <p14:creationId xmlns:p14="http://schemas.microsoft.com/office/powerpoint/2010/main" val="40817509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a:t>pat a mat: zimní radovánky</a:t>
            </a:r>
          </a:p>
        </p:txBody>
      </p:sp>
      <p:sp>
        <p:nvSpPr>
          <p:cNvPr id="4" name="Zástupný symbol pro text 3"/>
          <p:cNvSpPr>
            <a:spLocks noGrp="1"/>
          </p:cNvSpPr>
          <p:nvPr>
            <p:ph type="body" sz="half" idx="2"/>
          </p:nvPr>
        </p:nvSpPr>
        <p:spPr/>
        <p:txBody>
          <a:bodyPr>
            <a:normAutofit/>
          </a:bodyPr>
          <a:lstStyle/>
          <a:p>
            <a:r>
              <a:rPr lang="cs-CZ" sz="1800" dirty="0"/>
              <a:t>Blíží se zima a naši známí kutilové to nemohou nechat jen tak. Navíc když je „zaskočí“ sněhová nadílka, která se jim snesla na zahradu. Jaký nový stroj na sníh naši dva kutilové vymyslí? Po dovádění na sněhu přijde vhod horká sauna, tak proč by si ji rovnou nepostavili. Jak si poradí s vánoční výzdobou a jaké dárky si kutilové nadělí pod vánočním stromečkem? A co teprve až si vyrobí Betlém a oslaví Silvestra.</a:t>
            </a:r>
          </a:p>
        </p:txBody>
      </p:sp>
      <p:pic>
        <p:nvPicPr>
          <p:cNvPr id="2050" name="Picture 2" descr="https://image.pmgstatic.com/cache/resized/w663/files/images/film/posters/163/379/163379009_bae22b.jpg"/>
          <p:cNvPicPr>
            <a:picLocks noGrp="1" noChangeAspect="1" noChangeArrowheads="1"/>
          </p:cNvPicPr>
          <p:nvPr>
            <p:ph type="pic" idx="1"/>
          </p:nvPr>
        </p:nvPicPr>
        <p:blipFill>
          <a:blip r:embed="rId2"/>
          <a:srcRect l="2891" r="2891"/>
          <a:stretch>
            <a:fillRect/>
          </a:stretch>
        </p:blipFill>
        <p:spPr bwMode="auto">
          <a:prstGeom prst="rect">
            <a:avLst/>
          </a:prstGeom>
          <a:noFill/>
        </p:spPr>
      </p:pic>
    </p:spTree>
    <p:extLst>
      <p:ext uri="{BB962C8B-B14F-4D97-AF65-F5344CB8AC3E}">
        <p14:creationId xmlns:p14="http://schemas.microsoft.com/office/powerpoint/2010/main" val="3962338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2183296"/>
            <a:ext cx="6873240" cy="1245704"/>
          </a:xfrm>
        </p:spPr>
        <p:txBody>
          <a:bodyPr/>
          <a:lstStyle/>
          <a:p>
            <a:r>
              <a:rPr lang="cs-CZ" sz="3600" dirty="0" err="1"/>
              <a:t>Tlapková</a:t>
            </a:r>
            <a:r>
              <a:rPr lang="cs-CZ" sz="3600" dirty="0"/>
              <a:t> patrola </a:t>
            </a:r>
            <a:br>
              <a:rPr lang="cs-CZ" sz="3600" dirty="0"/>
            </a:br>
            <a:r>
              <a:rPr lang="cs-CZ" sz="3600" dirty="0"/>
              <a:t>ve velkofilmu</a:t>
            </a:r>
            <a:r>
              <a:rPr lang="cs-CZ" dirty="0"/>
              <a:t>	</a:t>
            </a:r>
          </a:p>
        </p:txBody>
      </p:sp>
      <p:sp>
        <p:nvSpPr>
          <p:cNvPr id="4" name="Zástupný symbol pro text 3"/>
          <p:cNvSpPr>
            <a:spLocks noGrp="1"/>
          </p:cNvSpPr>
          <p:nvPr>
            <p:ph type="body" sz="half" idx="2"/>
          </p:nvPr>
        </p:nvSpPr>
        <p:spPr>
          <a:xfrm>
            <a:off x="685800" y="3498980"/>
            <a:ext cx="6873240" cy="3189496"/>
          </a:xfrm>
        </p:spPr>
        <p:txBody>
          <a:bodyPr>
            <a:normAutofit/>
          </a:bodyPr>
          <a:lstStyle/>
          <a:p>
            <a:r>
              <a:rPr lang="cs-CZ" sz="2400" b="0" i="0" dirty="0">
                <a:effectLst/>
                <a:latin typeface="Lato" panose="020F0502020204030203" pitchFamily="34" charset="0"/>
              </a:rPr>
              <a:t>Nejroztomilejší psí záchranáři z </a:t>
            </a:r>
            <a:r>
              <a:rPr lang="cs-CZ" sz="2400" b="0" i="0" dirty="0" err="1">
                <a:effectLst/>
                <a:latin typeface="Lato" panose="020F0502020204030203" pitchFamily="34" charset="0"/>
              </a:rPr>
              <a:t>Tlapkové</a:t>
            </a:r>
            <a:r>
              <a:rPr lang="cs-CZ" sz="2400" b="0" i="0" dirty="0">
                <a:effectLst/>
                <a:latin typeface="Lato" panose="020F0502020204030203" pitchFamily="34" charset="0"/>
              </a:rPr>
              <a:t> patroly se vracejí s dalším velkým dobrodružstvím. V hlavní roli budou tentokrát </a:t>
            </a:r>
            <a:r>
              <a:rPr lang="cs-CZ" sz="2400" b="0" i="0" dirty="0" err="1">
                <a:effectLst/>
                <a:latin typeface="Lato" panose="020F0502020204030203" pitchFamily="34" charset="0"/>
              </a:rPr>
              <a:t>superschopnosti</a:t>
            </a:r>
            <a:r>
              <a:rPr lang="cs-CZ" sz="2400" b="0" i="0" dirty="0">
                <a:effectLst/>
                <a:latin typeface="Lato" panose="020F0502020204030203" pitchFamily="34" charset="0"/>
              </a:rPr>
              <a:t>, které naši hrdinové získají poté, co na jejich domov dopadne meteorit.</a:t>
            </a:r>
            <a:endParaRPr lang="cs-CZ" dirty="0"/>
          </a:p>
        </p:txBody>
      </p:sp>
      <p:pic>
        <p:nvPicPr>
          <p:cNvPr id="8" name="Zástupný symbol obrázku 7">
            <a:extLst>
              <a:ext uri="{FF2B5EF4-FFF2-40B4-BE49-F238E27FC236}">
                <a16:creationId xmlns:a16="http://schemas.microsoft.com/office/drawing/2014/main" id="{6FBA4B9B-E61B-A68E-AE40-055475B6C765}"/>
              </a:ext>
            </a:extLst>
          </p:cNvPr>
          <p:cNvPicPr>
            <a:picLocks noGrp="1" noChangeAspect="1"/>
          </p:cNvPicPr>
          <p:nvPr>
            <p:ph type="pic" idx="1"/>
          </p:nvPr>
        </p:nvPicPr>
        <p:blipFill>
          <a:blip r:embed="rId2"/>
          <a:srcRect l="2833" r="2833"/>
          <a:stretch>
            <a:fillRect/>
          </a:stretch>
        </p:blipFill>
        <p:spPr/>
      </p:pic>
    </p:spTree>
    <p:extLst>
      <p:ext uri="{BB962C8B-B14F-4D97-AF65-F5344CB8AC3E}">
        <p14:creationId xmlns:p14="http://schemas.microsoft.com/office/powerpoint/2010/main" val="28877509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83058" y="1513726"/>
            <a:ext cx="6873240" cy="1600200"/>
          </a:xfrm>
        </p:spPr>
        <p:txBody>
          <a:bodyPr>
            <a:normAutofit/>
          </a:bodyPr>
          <a:lstStyle/>
          <a:p>
            <a:r>
              <a:rPr lang="cs-CZ" sz="3600" dirty="0"/>
              <a:t>o čertovi a jiné vánoční pohádky</a:t>
            </a:r>
          </a:p>
        </p:txBody>
      </p:sp>
      <p:sp>
        <p:nvSpPr>
          <p:cNvPr id="4" name="Zástupný symbol pro text 3"/>
          <p:cNvSpPr>
            <a:spLocks noGrp="1"/>
          </p:cNvSpPr>
          <p:nvPr>
            <p:ph type="body" sz="half" idx="2"/>
          </p:nvPr>
        </p:nvSpPr>
        <p:spPr>
          <a:xfrm>
            <a:off x="575353" y="3092521"/>
            <a:ext cx="6020656" cy="3126163"/>
          </a:xfrm>
        </p:spPr>
        <p:txBody>
          <a:bodyPr>
            <a:noAutofit/>
          </a:bodyPr>
          <a:lstStyle/>
          <a:p>
            <a:r>
              <a:rPr lang="cs-CZ" sz="2000" dirty="0"/>
              <a:t>Animované pásmo vánočních pohádek, které přináší to nejlepší z české animace a tradičních příběhů a tradic. Hlavní součástí pásma je pak pohádka </a:t>
            </a:r>
            <a:r>
              <a:rPr lang="cs-CZ" sz="2000" i="1" dirty="0"/>
              <a:t>O čertovi</a:t>
            </a:r>
            <a:r>
              <a:rPr lang="cs-CZ" sz="2000" dirty="0"/>
              <a:t> natočená na námět stejnojmenné knihy výtvarníka Pavla Čecha. </a:t>
            </a:r>
            <a:r>
              <a:rPr lang="cs-CZ" sz="2000" dirty="0" err="1"/>
              <a:t>Santa</a:t>
            </a:r>
            <a:r>
              <a:rPr lang="cs-CZ" sz="2000" dirty="0"/>
              <a:t> Klaus je sice milý strejda a leccos dovede, ale do české zimy patří Mikuláš, Ježíšek, koledy, vánoční ozdoby a samozřejmě, že i čerti a kominíci! Průvodcem mezi pohádkami je čert </a:t>
            </a:r>
            <a:r>
              <a:rPr lang="cs-CZ" sz="2000" dirty="0" err="1"/>
              <a:t>Florimón</a:t>
            </a:r>
            <a:r>
              <a:rPr lang="cs-CZ" sz="2000" dirty="0"/>
              <a:t>, jehož příběh je ze všech největší a celé pásmo završí.</a:t>
            </a:r>
          </a:p>
          <a:p>
            <a:endParaRPr lang="cs-CZ" dirty="0"/>
          </a:p>
          <a:p>
            <a:r>
              <a:rPr lang="cs-CZ" dirty="0"/>
              <a:t>			</a:t>
            </a:r>
          </a:p>
          <a:p>
            <a:endParaRPr lang="cs-CZ" dirty="0"/>
          </a:p>
        </p:txBody>
      </p:sp>
      <p:pic>
        <p:nvPicPr>
          <p:cNvPr id="7" name="Picture 2" descr="https://image.pmgstatic.com/cache/resized/w663/files/images/film/photos/165/766/165766435_c3497a.jpg"/>
          <p:cNvPicPr>
            <a:picLocks noGrp="1" noChangeAspect="1" noChangeArrowheads="1"/>
          </p:cNvPicPr>
          <p:nvPr>
            <p:ph type="pic" idx="1"/>
          </p:nvPr>
        </p:nvPicPr>
        <p:blipFill>
          <a:blip r:embed="rId2"/>
          <a:srcRect l="6319" r="6319"/>
          <a:stretch>
            <a:fillRect/>
          </a:stretch>
        </p:blipFill>
        <p:spPr bwMode="auto">
          <a:xfrm>
            <a:off x="6620658" y="2065106"/>
            <a:ext cx="5378701" cy="3454490"/>
          </a:xfrm>
          <a:prstGeom prst="rect">
            <a:avLst/>
          </a:prstGeom>
          <a:noFill/>
        </p:spPr>
      </p:pic>
    </p:spTree>
    <p:extLst>
      <p:ext uri="{BB962C8B-B14F-4D97-AF65-F5344CB8AC3E}">
        <p14:creationId xmlns:p14="http://schemas.microsoft.com/office/powerpoint/2010/main" val="39623385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a:t>Mimi a </a:t>
            </a:r>
            <a:r>
              <a:rPr lang="cs-CZ" sz="3600" dirty="0" err="1"/>
              <a:t>líza</a:t>
            </a:r>
            <a:r>
              <a:rPr lang="cs-CZ" sz="3600" dirty="0"/>
              <a:t>: záhada vánočního světla</a:t>
            </a:r>
          </a:p>
        </p:txBody>
      </p:sp>
      <p:sp>
        <p:nvSpPr>
          <p:cNvPr id="4" name="Zástupný symbol pro text 3"/>
          <p:cNvSpPr>
            <a:spLocks noGrp="1"/>
          </p:cNvSpPr>
          <p:nvPr>
            <p:ph type="body" sz="half" idx="2"/>
          </p:nvPr>
        </p:nvSpPr>
        <p:spPr/>
        <p:txBody>
          <a:bodyPr>
            <a:normAutofit/>
          </a:bodyPr>
          <a:lstStyle/>
          <a:p>
            <a:r>
              <a:rPr lang="cs-CZ" sz="2000" dirty="0"/>
              <a:t>Mimi a Líza jsou nevšední kamarádky. Jedna má oči stále zavřené a druhá je má otevřené dokořán. Ale obě se však umí dívat a společně vidět. Protože svět se dá vidět i rukama i ušima, jen to zkusit… Pásmo krátkých animovaných filmů pro malé děti a i dospělí o neobyčejném přátelství dvou malých holčiček.</a:t>
            </a:r>
          </a:p>
        </p:txBody>
      </p:sp>
      <p:pic>
        <p:nvPicPr>
          <p:cNvPr id="38914" name="Picture 2" descr="https://image.pmgstatic.com/cache/resized/w663/files/images/film/posters/164/000/164000754_4e8c81.jpg"/>
          <p:cNvPicPr>
            <a:picLocks noGrp="1" noChangeAspect="1" noChangeArrowheads="1"/>
          </p:cNvPicPr>
          <p:nvPr>
            <p:ph type="pic" idx="1"/>
          </p:nvPr>
        </p:nvPicPr>
        <p:blipFill>
          <a:blip r:embed="rId2"/>
          <a:srcRect l="2841" r="2841"/>
          <a:stretch>
            <a:fillRect/>
          </a:stretch>
        </p:blipFill>
        <p:spPr bwMode="auto">
          <a:prstGeom prst="rect">
            <a:avLst/>
          </a:prstGeom>
          <a:noFill/>
        </p:spPr>
      </p:pic>
    </p:spTree>
    <p:extLst>
      <p:ext uri="{BB962C8B-B14F-4D97-AF65-F5344CB8AC3E}">
        <p14:creationId xmlns:p14="http://schemas.microsoft.com/office/powerpoint/2010/main" val="39623385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a:t>Těšíme se na vaše objednávky</a:t>
            </a:r>
          </a:p>
        </p:txBody>
      </p:sp>
      <p:sp>
        <p:nvSpPr>
          <p:cNvPr id="6" name="Zástupný symbol pro obsah 5"/>
          <p:cNvSpPr>
            <a:spLocks noGrp="1"/>
          </p:cNvSpPr>
          <p:nvPr>
            <p:ph sz="half" idx="1"/>
          </p:nvPr>
        </p:nvSpPr>
        <p:spPr/>
        <p:txBody>
          <a:bodyPr/>
          <a:lstStyle/>
          <a:p>
            <a:endParaRPr lang="cs-CZ" dirty="0"/>
          </a:p>
          <a:p>
            <a:endParaRPr lang="cs-CZ" dirty="0"/>
          </a:p>
          <a:p>
            <a:r>
              <a:rPr lang="cs-CZ" dirty="0"/>
              <a:t>284 016 515</a:t>
            </a:r>
          </a:p>
          <a:p>
            <a:r>
              <a:rPr lang="cs-CZ" dirty="0"/>
              <a:t>734 785 010</a:t>
            </a:r>
          </a:p>
          <a:p>
            <a:endParaRPr lang="cs-CZ" dirty="0"/>
          </a:p>
          <a:p>
            <a:endParaRPr lang="cs-CZ" dirty="0"/>
          </a:p>
          <a:p>
            <a:endParaRPr lang="cs-CZ" dirty="0"/>
          </a:p>
          <a:p>
            <a:r>
              <a:rPr lang="cs-CZ" dirty="0"/>
              <a:t>pavel.rada@bohnice.cz</a:t>
            </a:r>
          </a:p>
        </p:txBody>
      </p:sp>
      <p:pic>
        <p:nvPicPr>
          <p:cNvPr id="17" name="Obrázek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232" y="4434761"/>
            <a:ext cx="824891" cy="776368"/>
          </a:xfrm>
          <a:prstGeom prst="rect">
            <a:avLst/>
          </a:prstGeom>
        </p:spPr>
      </p:pic>
      <p:pic>
        <p:nvPicPr>
          <p:cNvPr id="3" name="Zástupný symbol pro obsah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58232" y="2194559"/>
            <a:ext cx="857006" cy="857006"/>
          </a:xfrm>
        </p:spPr>
      </p:pic>
      <p:pic>
        <p:nvPicPr>
          <p:cNvPr id="20" name="Obrázek 19">
            <a:extLst>
              <a:ext uri="{FF2B5EF4-FFF2-40B4-BE49-F238E27FC236}">
                <a16:creationId xmlns:a16="http://schemas.microsoft.com/office/drawing/2014/main" id="{4E48B8F9-8FEC-D040-2A2D-DBC251DCBF63}"/>
              </a:ext>
            </a:extLst>
          </p:cNvPr>
          <p:cNvPicPr>
            <a:picLocks noChangeAspect="1"/>
          </p:cNvPicPr>
          <p:nvPr/>
        </p:nvPicPr>
        <p:blipFill>
          <a:blip r:embed="rId4"/>
          <a:stretch>
            <a:fillRect/>
          </a:stretch>
        </p:blipFill>
        <p:spPr>
          <a:xfrm>
            <a:off x="4343401" y="1886607"/>
            <a:ext cx="5933660" cy="3707454"/>
          </a:xfrm>
          <a:prstGeom prst="rect">
            <a:avLst/>
          </a:prstGeom>
        </p:spPr>
      </p:pic>
    </p:spTree>
    <p:extLst>
      <p:ext uri="{BB962C8B-B14F-4D97-AF65-F5344CB8AC3E}">
        <p14:creationId xmlns:p14="http://schemas.microsoft.com/office/powerpoint/2010/main" val="4169365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40B4FA-16B8-75A4-8C11-3EC3DF1A5E49}"/>
              </a:ext>
            </a:extLst>
          </p:cNvPr>
          <p:cNvSpPr>
            <a:spLocks noGrp="1"/>
          </p:cNvSpPr>
          <p:nvPr>
            <p:ph type="title"/>
          </p:nvPr>
        </p:nvSpPr>
        <p:spPr/>
        <p:txBody>
          <a:bodyPr>
            <a:normAutofit/>
          </a:bodyPr>
          <a:lstStyle/>
          <a:p>
            <a:r>
              <a:rPr lang="cs-CZ" sz="3600" dirty="0"/>
              <a:t>Kouzelná beruška </a:t>
            </a:r>
            <a:br>
              <a:rPr lang="cs-CZ" sz="3600" dirty="0"/>
            </a:br>
            <a:r>
              <a:rPr lang="cs-CZ" sz="3600" dirty="0"/>
              <a:t>a černý kocour ve filmu</a:t>
            </a:r>
          </a:p>
        </p:txBody>
      </p:sp>
      <p:pic>
        <p:nvPicPr>
          <p:cNvPr id="6" name="Zástupný symbol obrázku 5">
            <a:extLst>
              <a:ext uri="{FF2B5EF4-FFF2-40B4-BE49-F238E27FC236}">
                <a16:creationId xmlns:a16="http://schemas.microsoft.com/office/drawing/2014/main" id="{D0E1CA21-A3E1-42AF-226A-94036F10A4AC}"/>
              </a:ext>
            </a:extLst>
          </p:cNvPr>
          <p:cNvPicPr>
            <a:picLocks noGrp="1" noChangeAspect="1"/>
          </p:cNvPicPr>
          <p:nvPr>
            <p:ph type="pic" idx="1"/>
          </p:nvPr>
        </p:nvPicPr>
        <p:blipFill>
          <a:blip r:embed="rId2"/>
          <a:srcRect l="2833" r="2833"/>
          <a:stretch>
            <a:fillRect/>
          </a:stretch>
        </p:blipFill>
        <p:spPr/>
      </p:pic>
      <p:sp>
        <p:nvSpPr>
          <p:cNvPr id="4" name="Zástupný text 3">
            <a:extLst>
              <a:ext uri="{FF2B5EF4-FFF2-40B4-BE49-F238E27FC236}">
                <a16:creationId xmlns:a16="http://schemas.microsoft.com/office/drawing/2014/main" id="{F0A1E1FA-2959-2366-7D98-0AA96231C3F0}"/>
              </a:ext>
            </a:extLst>
          </p:cNvPr>
          <p:cNvSpPr>
            <a:spLocks noGrp="1"/>
          </p:cNvSpPr>
          <p:nvPr>
            <p:ph type="body" sz="half" idx="2"/>
          </p:nvPr>
        </p:nvSpPr>
        <p:spPr/>
        <p:txBody>
          <a:bodyPr>
            <a:normAutofit/>
          </a:bodyPr>
          <a:lstStyle/>
          <a:p>
            <a:r>
              <a:rPr lang="cs-CZ" sz="2000" b="0" i="0" dirty="0">
                <a:effectLst/>
                <a:latin typeface="Lato" panose="020F0502020204030203" pitchFamily="34" charset="0"/>
              </a:rPr>
              <a:t>Populární seriál Kouzelná Beruška a Černý kocour se poprvé představí na plátnech kin jako celovečerní film. Přinese úplně nové dobrodružství, napětí, zábavu a hodně písniček. Především ale ukáže, jak to kdysi celé začalo, jak se z obyčejných a celkem nenápadných dětí stali superhrdinové Kouzelná Beruška a Černý kocour. Postavy do filmu namluvili stejní herci jako do seriálu.</a:t>
            </a:r>
            <a:endParaRPr lang="cs-CZ" sz="2000" dirty="0"/>
          </a:p>
        </p:txBody>
      </p:sp>
    </p:spTree>
    <p:extLst>
      <p:ext uri="{BB962C8B-B14F-4D97-AF65-F5344CB8AC3E}">
        <p14:creationId xmlns:p14="http://schemas.microsoft.com/office/powerpoint/2010/main" val="1988820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2183296"/>
            <a:ext cx="6873240" cy="1245704"/>
          </a:xfrm>
        </p:spPr>
        <p:txBody>
          <a:bodyPr/>
          <a:lstStyle/>
          <a:p>
            <a:r>
              <a:rPr lang="cs-CZ" sz="3600" dirty="0"/>
              <a:t>Trollové 3</a:t>
            </a:r>
            <a:endParaRPr lang="cs-CZ" dirty="0"/>
          </a:p>
        </p:txBody>
      </p:sp>
      <p:sp>
        <p:nvSpPr>
          <p:cNvPr id="4" name="Zástupný symbol pro text 3"/>
          <p:cNvSpPr>
            <a:spLocks noGrp="1"/>
          </p:cNvSpPr>
          <p:nvPr>
            <p:ph type="body" sz="half" idx="2"/>
          </p:nvPr>
        </p:nvSpPr>
        <p:spPr>
          <a:xfrm>
            <a:off x="685800" y="3498980"/>
            <a:ext cx="6873240" cy="3189496"/>
          </a:xfrm>
        </p:spPr>
        <p:txBody>
          <a:bodyPr>
            <a:normAutofit/>
          </a:bodyPr>
          <a:lstStyle/>
          <a:p>
            <a:r>
              <a:rPr lang="cs-CZ" sz="2400" dirty="0"/>
              <a:t>Nejbarevnější film plný třpytek a předělávek těch největších hudebních hitů se vrací do kin. Roztomilí Trollové v čele s princeznou Poppy budou už potřetí řádit jako utržení ze řetězu a navrch prožívat řadu </a:t>
            </a:r>
            <a:r>
              <a:rPr lang="cs-CZ" sz="2400" dirty="0" err="1"/>
              <a:t>nervydrásajících</a:t>
            </a:r>
            <a:r>
              <a:rPr lang="cs-CZ" sz="2400" dirty="0"/>
              <a:t> dobrodružství. </a:t>
            </a:r>
            <a:endParaRPr lang="cs-CZ" sz="1400" dirty="0"/>
          </a:p>
        </p:txBody>
      </p:sp>
      <p:pic>
        <p:nvPicPr>
          <p:cNvPr id="6" name="Zástupný symbol obrázku 5">
            <a:extLst>
              <a:ext uri="{FF2B5EF4-FFF2-40B4-BE49-F238E27FC236}">
                <a16:creationId xmlns:a16="http://schemas.microsoft.com/office/drawing/2014/main" id="{0B075B4F-4A05-7D35-F06E-62DF0609CE80}"/>
              </a:ext>
            </a:extLst>
          </p:cNvPr>
          <p:cNvPicPr>
            <a:picLocks noGrp="1" noChangeAspect="1"/>
          </p:cNvPicPr>
          <p:nvPr>
            <p:ph type="pic" idx="1"/>
          </p:nvPr>
        </p:nvPicPr>
        <p:blipFill>
          <a:blip r:embed="rId2"/>
          <a:srcRect t="7789" b="7789"/>
          <a:stretch>
            <a:fillRect/>
          </a:stretch>
        </p:blipFill>
        <p:spPr/>
      </p:pic>
    </p:spTree>
    <p:extLst>
      <p:ext uri="{BB962C8B-B14F-4D97-AF65-F5344CB8AC3E}">
        <p14:creationId xmlns:p14="http://schemas.microsoft.com/office/powerpoint/2010/main" val="3962338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2183296"/>
            <a:ext cx="6873240" cy="1245704"/>
          </a:xfrm>
        </p:spPr>
        <p:txBody>
          <a:bodyPr>
            <a:normAutofit/>
          </a:bodyPr>
          <a:lstStyle/>
          <a:p>
            <a:r>
              <a:rPr lang="cs-CZ" sz="4000" dirty="0"/>
              <a:t>Tonda, slávka a kouzelné světlo</a:t>
            </a:r>
            <a:endParaRPr lang="cs-CZ" sz="3600" dirty="0"/>
          </a:p>
        </p:txBody>
      </p:sp>
      <p:sp>
        <p:nvSpPr>
          <p:cNvPr id="4" name="Zástupný symbol pro text 3"/>
          <p:cNvSpPr>
            <a:spLocks noGrp="1"/>
          </p:cNvSpPr>
          <p:nvPr>
            <p:ph type="body" sz="half" idx="2"/>
          </p:nvPr>
        </p:nvSpPr>
        <p:spPr>
          <a:xfrm>
            <a:off x="685800" y="3498980"/>
            <a:ext cx="6873240" cy="3189496"/>
          </a:xfrm>
        </p:spPr>
        <p:txBody>
          <a:bodyPr>
            <a:normAutofit/>
          </a:bodyPr>
          <a:lstStyle/>
          <a:p>
            <a:r>
              <a:rPr lang="cs-CZ" sz="2000" dirty="0"/>
              <a:t>Animovaný film Tonda, Slávka a kouzelné světlo vypráví o dobrodružství, které v tajemném domě zažijí dvě jedinečné děti. Tonda od narození svítí, zatímco jeho nová sousedka Slávka má zázračnou baterku, která pouze jim dvěma odhaluje světy plné barev a kouzel. Film o kamarádství, fantazii, odvaze a o tom, jaké to je být jiný. </a:t>
            </a:r>
          </a:p>
        </p:txBody>
      </p:sp>
      <p:pic>
        <p:nvPicPr>
          <p:cNvPr id="7" name="Zástupný symbol obrázku 6">
            <a:extLst>
              <a:ext uri="{FF2B5EF4-FFF2-40B4-BE49-F238E27FC236}">
                <a16:creationId xmlns:a16="http://schemas.microsoft.com/office/drawing/2014/main" id="{E377801E-FD80-DB5D-2FD0-27685C7B838D}"/>
              </a:ext>
            </a:extLst>
          </p:cNvPr>
          <p:cNvPicPr>
            <a:picLocks noGrp="1" noChangeAspect="1"/>
          </p:cNvPicPr>
          <p:nvPr>
            <p:ph type="pic" idx="1"/>
          </p:nvPr>
        </p:nvPicPr>
        <p:blipFill>
          <a:blip r:embed="rId2"/>
          <a:srcRect l="2841" r="2841"/>
          <a:stretch>
            <a:fillRect/>
          </a:stretch>
        </p:blipFill>
        <p:spPr/>
      </p:pic>
    </p:spTree>
    <p:extLst>
      <p:ext uri="{BB962C8B-B14F-4D97-AF65-F5344CB8AC3E}">
        <p14:creationId xmlns:p14="http://schemas.microsoft.com/office/powerpoint/2010/main" val="2623442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2183296"/>
            <a:ext cx="6873240" cy="1245704"/>
          </a:xfrm>
        </p:spPr>
        <p:txBody>
          <a:bodyPr/>
          <a:lstStyle/>
          <a:p>
            <a:r>
              <a:rPr lang="cs-CZ" sz="3600" dirty="0" err="1"/>
              <a:t>wonka</a:t>
            </a:r>
            <a:endParaRPr lang="cs-CZ" dirty="0"/>
          </a:p>
        </p:txBody>
      </p:sp>
      <p:sp>
        <p:nvSpPr>
          <p:cNvPr id="4" name="Zástupný symbol pro text 3"/>
          <p:cNvSpPr>
            <a:spLocks noGrp="1"/>
          </p:cNvSpPr>
          <p:nvPr>
            <p:ph type="body" sz="half" idx="2"/>
          </p:nvPr>
        </p:nvSpPr>
        <p:spPr>
          <a:xfrm>
            <a:off x="685800" y="3498980"/>
            <a:ext cx="6873240" cy="3189496"/>
          </a:xfrm>
        </p:spPr>
        <p:txBody>
          <a:bodyPr>
            <a:normAutofit/>
          </a:bodyPr>
          <a:lstStyle/>
          <a:p>
            <a:r>
              <a:rPr lang="cs-CZ" sz="2000" dirty="0"/>
              <a:t>Film "</a:t>
            </a:r>
            <a:r>
              <a:rPr lang="cs-CZ" sz="2000" dirty="0" err="1"/>
              <a:t>Wonka</a:t>
            </a:r>
            <a:r>
              <a:rPr lang="cs-CZ" sz="2000" dirty="0"/>
              <a:t>" je založen na výjimečné postavě, která je ústřední postavou knihy Karlík a továrna na čokoládu, </a:t>
            </a:r>
            <a:r>
              <a:rPr lang="cs-CZ" sz="2000" dirty="0" err="1"/>
              <a:t>nejkultovnější</a:t>
            </a:r>
            <a:r>
              <a:rPr lang="cs-CZ" sz="2000" dirty="0"/>
              <a:t> dětské knihy </a:t>
            </a:r>
            <a:r>
              <a:rPr lang="cs-CZ" sz="2000" dirty="0" err="1"/>
              <a:t>Roalda</a:t>
            </a:r>
            <a:r>
              <a:rPr lang="cs-CZ" sz="2000" dirty="0"/>
              <a:t> </a:t>
            </a:r>
            <a:r>
              <a:rPr lang="cs-CZ" sz="2000" dirty="0" err="1"/>
              <a:t>Dahla</a:t>
            </a:r>
            <a:r>
              <a:rPr lang="cs-CZ" sz="2000" dirty="0"/>
              <a:t> a jedné z nejprodávanějších dětských knih všech dob, a vypráví podivuhodný příběh o tom, jak se z největšího vynálezce, kouzelníka a výrobce čokolády na světě stal milovaný Willy </a:t>
            </a:r>
            <a:r>
              <a:rPr lang="cs-CZ" sz="2000" dirty="0" err="1"/>
              <a:t>Wonka</a:t>
            </a:r>
            <a:r>
              <a:rPr lang="cs-CZ" sz="2000" dirty="0"/>
              <a:t>, jak ho známe dnes. </a:t>
            </a:r>
          </a:p>
          <a:p>
            <a:endParaRPr lang="cs-CZ" sz="2000" b="1" dirty="0"/>
          </a:p>
          <a:p>
            <a:r>
              <a:rPr lang="cs-CZ" sz="2000" b="1" dirty="0">
                <a:solidFill>
                  <a:srgbClr val="FF0000"/>
                </a:solidFill>
              </a:rPr>
              <a:t>Filmový monopol končí 14. 12. 2024</a:t>
            </a:r>
          </a:p>
        </p:txBody>
      </p:sp>
      <p:pic>
        <p:nvPicPr>
          <p:cNvPr id="6" name="Zástupný symbol obrázku 5">
            <a:extLst>
              <a:ext uri="{FF2B5EF4-FFF2-40B4-BE49-F238E27FC236}">
                <a16:creationId xmlns:a16="http://schemas.microsoft.com/office/drawing/2014/main" id="{07DBC813-D9EF-31C5-1B37-BA89EC1F1E05}"/>
              </a:ext>
            </a:extLst>
          </p:cNvPr>
          <p:cNvPicPr>
            <a:picLocks noGrp="1" noChangeAspect="1"/>
          </p:cNvPicPr>
          <p:nvPr>
            <p:ph type="pic" idx="1"/>
          </p:nvPr>
        </p:nvPicPr>
        <p:blipFill>
          <a:blip r:embed="rId2"/>
          <a:srcRect l="8371" r="8371"/>
          <a:stretch>
            <a:fillRect/>
          </a:stretch>
        </p:blipFill>
        <p:spPr/>
      </p:pic>
    </p:spTree>
    <p:extLst>
      <p:ext uri="{BB962C8B-B14F-4D97-AF65-F5344CB8AC3E}">
        <p14:creationId xmlns:p14="http://schemas.microsoft.com/office/powerpoint/2010/main" val="47415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Mavka</a:t>
            </a:r>
            <a:r>
              <a:rPr lang="cs-CZ" dirty="0"/>
              <a:t>: strážkyně lesa</a:t>
            </a:r>
          </a:p>
        </p:txBody>
      </p:sp>
      <p:sp>
        <p:nvSpPr>
          <p:cNvPr id="4" name="Zástupný symbol pro text 3"/>
          <p:cNvSpPr>
            <a:spLocks noGrp="1"/>
          </p:cNvSpPr>
          <p:nvPr>
            <p:ph type="body" sz="half" idx="2"/>
          </p:nvPr>
        </p:nvSpPr>
        <p:spPr/>
        <p:txBody>
          <a:bodyPr>
            <a:normAutofit/>
          </a:bodyPr>
          <a:lstStyle/>
          <a:p>
            <a:r>
              <a:rPr lang="cs-CZ" sz="2000" dirty="0"/>
              <a:t>Lesní víla </a:t>
            </a:r>
            <a:r>
              <a:rPr lang="cs-CZ" sz="2000" dirty="0" err="1"/>
              <a:t>Mavka</a:t>
            </a:r>
            <a:r>
              <a:rPr lang="cs-CZ" sz="2000" dirty="0"/>
              <a:t> čelí nemožné volbě mezi láskou a svou povinností strážkyně Srdce lesa. Zamiluje se totiž do člověka, obyčejného kluka Lucase, který ji dokáže okouzlit svou hudbou. Musí se spolu spojit, aby zachránili srdce lesa. Překonají překážky, které jim do cesty staví lakomí lidé? </a:t>
            </a:r>
          </a:p>
          <a:p>
            <a:endParaRPr lang="cs-CZ" sz="2000" dirty="0"/>
          </a:p>
          <a:p>
            <a:r>
              <a:rPr lang="cs-CZ" sz="2000" dirty="0"/>
              <a:t>Možné i v ukrajinské verzi</a:t>
            </a:r>
          </a:p>
        </p:txBody>
      </p:sp>
      <p:pic>
        <p:nvPicPr>
          <p:cNvPr id="17" name="Zástupný symbol obrázku 16">
            <a:extLst>
              <a:ext uri="{FF2B5EF4-FFF2-40B4-BE49-F238E27FC236}">
                <a16:creationId xmlns:a16="http://schemas.microsoft.com/office/drawing/2014/main" id="{4B98D7C2-8A94-A836-843F-130D685B7CCB}"/>
              </a:ext>
            </a:extLst>
          </p:cNvPr>
          <p:cNvPicPr>
            <a:picLocks noGrp="1" noChangeAspect="1"/>
          </p:cNvPicPr>
          <p:nvPr>
            <p:ph type="pic" idx="1"/>
          </p:nvPr>
        </p:nvPicPr>
        <p:blipFill rotWithShape="1">
          <a:blip r:embed="rId2"/>
          <a:srcRect l="5929" r="5929"/>
          <a:stretch/>
        </p:blipFill>
        <p:spPr/>
      </p:pic>
    </p:spTree>
    <p:extLst>
      <p:ext uri="{BB962C8B-B14F-4D97-AF65-F5344CB8AC3E}">
        <p14:creationId xmlns:p14="http://schemas.microsoft.com/office/powerpoint/2010/main" val="81839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5800" y="2183296"/>
            <a:ext cx="6873240" cy="1245704"/>
          </a:xfrm>
        </p:spPr>
        <p:txBody>
          <a:bodyPr/>
          <a:lstStyle/>
          <a:p>
            <a:r>
              <a:rPr lang="cs-CZ" sz="3600" dirty="0"/>
              <a:t>Mezi živly</a:t>
            </a:r>
            <a:endParaRPr lang="cs-CZ" dirty="0"/>
          </a:p>
        </p:txBody>
      </p:sp>
      <p:sp>
        <p:nvSpPr>
          <p:cNvPr id="4" name="Zástupný symbol pro text 3"/>
          <p:cNvSpPr>
            <a:spLocks noGrp="1"/>
          </p:cNvSpPr>
          <p:nvPr>
            <p:ph type="body" sz="half" idx="2"/>
          </p:nvPr>
        </p:nvSpPr>
        <p:spPr>
          <a:xfrm>
            <a:off x="685800" y="3498980"/>
            <a:ext cx="6873240" cy="3189496"/>
          </a:xfrm>
        </p:spPr>
        <p:txBody>
          <a:bodyPr>
            <a:normAutofit lnSpcReduction="10000"/>
          </a:bodyPr>
          <a:lstStyle/>
          <a:p>
            <a:r>
              <a:rPr lang="cs-CZ" sz="2400" dirty="0"/>
              <a:t>Film od společností Disney a Pixar je originální celovečerní film odehrávající se ve Městě živlů, kde společně žijí živly ohně, vody, země a vzduchu. Snímek sleduje příběh Jiskry, temperamentní, vynalézavé a pro věc zapálené mladé ženy. Poté, co se Jiskra seznámí s veselým a zábavným mladíkem </a:t>
            </a:r>
            <a:r>
              <a:rPr lang="cs-CZ" sz="2400" dirty="0" err="1"/>
              <a:t>Vlhošem</a:t>
            </a:r>
            <a:r>
              <a:rPr lang="cs-CZ" sz="2400" dirty="0"/>
              <a:t>, který stále v něčem plave, začne zpochybňovat své zavedené představy o světě, ve kterém žijí. </a:t>
            </a:r>
            <a:endParaRPr lang="cs-CZ" sz="1400" dirty="0"/>
          </a:p>
        </p:txBody>
      </p:sp>
      <p:pic>
        <p:nvPicPr>
          <p:cNvPr id="6" name="Zástupný symbol obrázku 5">
            <a:extLst>
              <a:ext uri="{FF2B5EF4-FFF2-40B4-BE49-F238E27FC236}">
                <a16:creationId xmlns:a16="http://schemas.microsoft.com/office/drawing/2014/main" id="{7408592F-A1C6-9997-BB1D-CA5BBB69DB44}"/>
              </a:ext>
            </a:extLst>
          </p:cNvPr>
          <p:cNvPicPr>
            <a:picLocks noGrp="1" noChangeAspect="1"/>
          </p:cNvPicPr>
          <p:nvPr>
            <p:ph type="pic" idx="1"/>
          </p:nvPr>
        </p:nvPicPr>
        <p:blipFill>
          <a:blip r:embed="rId2"/>
          <a:srcRect l="2388" r="2388"/>
          <a:stretch>
            <a:fillRect/>
          </a:stretch>
        </p:blipFill>
        <p:spPr/>
      </p:pic>
    </p:spTree>
    <p:extLst>
      <p:ext uri="{BB962C8B-B14F-4D97-AF65-F5344CB8AC3E}">
        <p14:creationId xmlns:p14="http://schemas.microsoft.com/office/powerpoint/2010/main" val="4090641340"/>
      </p:ext>
    </p:extLst>
  </p:cSld>
  <p:clrMapOvr>
    <a:masterClrMapping/>
  </p:clrMapOvr>
</p:sld>
</file>

<file path=ppt/theme/theme1.xml><?xml version="1.0" encoding="utf-8"?>
<a:theme xmlns:a="http://schemas.openxmlformats.org/drawingml/2006/main" name="Kondenzační stopa">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TM04033937[[fn=Kondenzační stopa]]</Template>
  <TotalTime>1258</TotalTime>
  <Words>2104</Words>
  <Application>Microsoft Office PowerPoint</Application>
  <PresentationFormat>Širokoúhlá obrazovka</PresentationFormat>
  <Paragraphs>98</Paragraphs>
  <Slides>32</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32</vt:i4>
      </vt:variant>
    </vt:vector>
  </HeadingPairs>
  <TitlesOfParts>
    <vt:vector size="36" baseType="lpstr">
      <vt:lpstr>Arial</vt:lpstr>
      <vt:lpstr>Century Gothic</vt:lpstr>
      <vt:lpstr>Lato</vt:lpstr>
      <vt:lpstr>Kondenzační stopa</vt:lpstr>
      <vt:lpstr>Kino v Divadle Za plotem </vt:lpstr>
      <vt:lpstr>Prezentace aplikace PowerPoint</vt:lpstr>
      <vt:lpstr>Tlapková patrola  ve velkofilmu </vt:lpstr>
      <vt:lpstr>Kouzelná beruška  a černý kocour ve filmu</vt:lpstr>
      <vt:lpstr>Trollové 3</vt:lpstr>
      <vt:lpstr>Tonda, slávka a kouzelné světlo</vt:lpstr>
      <vt:lpstr>wonka</vt:lpstr>
      <vt:lpstr>Mavka: strážkyně lesa</vt:lpstr>
      <vt:lpstr>Mezi živly</vt:lpstr>
      <vt:lpstr>přání</vt:lpstr>
      <vt:lpstr>Želvy ninja: mutantí chaos</vt:lpstr>
      <vt:lpstr>suprákovi</vt:lpstr>
      <vt:lpstr>Malá mořská víla</vt:lpstr>
      <vt:lpstr>Esa z pralesa 2:  světové dobrodružství</vt:lpstr>
      <vt:lpstr>Kde je anne franková</vt:lpstr>
      <vt:lpstr>Myška a medvěd  na cestách</vt:lpstr>
      <vt:lpstr>Polárnice titina</vt:lpstr>
      <vt:lpstr>Planeta praha</vt:lpstr>
      <vt:lpstr>Úžasný maurice</vt:lpstr>
      <vt:lpstr>Super mario bros. ve filmu</vt:lpstr>
      <vt:lpstr>Mikulášovy patálie:  jak to celé začalo</vt:lpstr>
      <vt:lpstr>Ukradená vzducholoď</vt:lpstr>
      <vt:lpstr>Kocour v botách:  POSLEDNÍ PŘÁNÍ </vt:lpstr>
      <vt:lpstr>Mimoni 2: padouch přichází</vt:lpstr>
      <vt:lpstr>Myši patří do nebe</vt:lpstr>
      <vt:lpstr>zlouni </vt:lpstr>
      <vt:lpstr>Divoký spirit</vt:lpstr>
      <vt:lpstr>Vánoční filmy </vt:lpstr>
      <vt:lpstr>pat a mat: zimní radovánky</vt:lpstr>
      <vt:lpstr>o čertovi a jiné vánoční pohádky</vt:lpstr>
      <vt:lpstr>Mimi a líza: záhada vánočního světla</vt:lpstr>
      <vt:lpstr>Těšíme se na vaše objednávky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Kino v Divadle Za plotem</dc:title>
  <dc:creator>RadioFolk</dc:creator>
  <cp:lastModifiedBy>Markét Eichlerová</cp:lastModifiedBy>
  <cp:revision>38</cp:revision>
  <dcterms:created xsi:type="dcterms:W3CDTF">2022-09-21T12:04:40Z</dcterms:created>
  <dcterms:modified xsi:type="dcterms:W3CDTF">2024-01-18T10:44:03Z</dcterms:modified>
</cp:coreProperties>
</file>